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0" r:id="rId3"/>
    <p:sldId id="265" r:id="rId4"/>
    <p:sldId id="262" r:id="rId5"/>
    <p:sldId id="259" r:id="rId6"/>
    <p:sldId id="261" r:id="rId7"/>
    <p:sldId id="267" r:id="rId8"/>
    <p:sldId id="272" r:id="rId9"/>
    <p:sldId id="266" r:id="rId10"/>
    <p:sldId id="263" r:id="rId11"/>
    <p:sldId id="268" r:id="rId12"/>
    <p:sldId id="279" r:id="rId13"/>
    <p:sldId id="271" r:id="rId14"/>
    <p:sldId id="270" r:id="rId15"/>
    <p:sldId id="269" r:id="rId16"/>
    <p:sldId id="277" r:id="rId17"/>
    <p:sldId id="278" r:id="rId18"/>
    <p:sldId id="280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53E711-4F39-4A35-9B82-0840699792B9}" type="doc">
      <dgm:prSet loTypeId="urn:microsoft.com/office/officeart/2005/8/layout/radial5" loCatId="cycl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4E1F6E4-E145-4CA4-8008-17AB2F6B3677}">
      <dgm:prSet phldrT="[Текст]" custT="1"/>
      <dgm:spPr/>
      <dgm:t>
        <a:bodyPr/>
        <a:lstStyle/>
        <a:p>
          <a:r>
            <a:rPr lang="en-US" sz="1400" b="1" dirty="0" smtClean="0">
              <a:latin typeface="alethia pro regular"/>
            </a:rPr>
            <a:t>CROP PRODUCTION</a:t>
          </a:r>
          <a:endParaRPr lang="ru-RU" sz="1400" b="1" dirty="0">
            <a:latin typeface="alethia pro regular"/>
          </a:endParaRPr>
        </a:p>
      </dgm:t>
    </dgm:pt>
    <dgm:pt modelId="{BCFC1F09-88CF-4F1A-ACB8-55F508A0B48E}" type="parTrans" cxnId="{F57A91D2-6E77-456B-B6EB-277317CB48F6}">
      <dgm:prSet/>
      <dgm:spPr/>
      <dgm:t>
        <a:bodyPr/>
        <a:lstStyle/>
        <a:p>
          <a:endParaRPr lang="ru-RU" sz="1400">
            <a:latin typeface="alethia pro regular"/>
          </a:endParaRPr>
        </a:p>
      </dgm:t>
    </dgm:pt>
    <dgm:pt modelId="{58E70496-E4A3-4CDA-B90F-3BFC5C05B1C9}" type="sibTrans" cxnId="{F57A91D2-6E77-456B-B6EB-277317CB48F6}">
      <dgm:prSet/>
      <dgm:spPr/>
      <dgm:t>
        <a:bodyPr/>
        <a:lstStyle/>
        <a:p>
          <a:endParaRPr lang="ru-RU" sz="1400">
            <a:latin typeface="alethia pro regular"/>
          </a:endParaRPr>
        </a:p>
      </dgm:t>
    </dgm:pt>
    <dgm:pt modelId="{5259114B-2206-47D7-99C3-FE29CF2DEF36}">
      <dgm:prSet phldrT="[Текст]" custT="1"/>
      <dgm:spPr/>
      <dgm:t>
        <a:bodyPr/>
        <a:lstStyle/>
        <a:p>
          <a:r>
            <a:rPr lang="en-US" sz="1400" b="1" dirty="0" smtClean="0">
              <a:latin typeface="alethia pro regular"/>
            </a:rPr>
            <a:t>Seeds of grain crops</a:t>
          </a:r>
          <a:endParaRPr lang="ru-RU" sz="1400" b="1" dirty="0">
            <a:latin typeface="alethia pro regular"/>
          </a:endParaRPr>
        </a:p>
      </dgm:t>
    </dgm:pt>
    <dgm:pt modelId="{FC1A839D-C2BF-4D58-B674-BCEDDDBA9FDD}" type="parTrans" cxnId="{661C82C4-114F-4508-A2F2-9E67D9F04E5B}">
      <dgm:prSet custT="1"/>
      <dgm:spPr/>
      <dgm:t>
        <a:bodyPr/>
        <a:lstStyle/>
        <a:p>
          <a:endParaRPr lang="ru-RU" sz="1400">
            <a:latin typeface="alethia pro regular"/>
          </a:endParaRPr>
        </a:p>
      </dgm:t>
    </dgm:pt>
    <dgm:pt modelId="{2A3D08AF-2770-4956-A7BF-71C433EB254A}" type="sibTrans" cxnId="{661C82C4-114F-4508-A2F2-9E67D9F04E5B}">
      <dgm:prSet/>
      <dgm:spPr/>
      <dgm:t>
        <a:bodyPr/>
        <a:lstStyle/>
        <a:p>
          <a:endParaRPr lang="ru-RU" sz="1400">
            <a:latin typeface="alethia pro regular"/>
          </a:endParaRPr>
        </a:p>
      </dgm:t>
    </dgm:pt>
    <dgm:pt modelId="{EBEAD8B6-6DDD-4A22-A991-5C5C7AA2D842}">
      <dgm:prSet phldrT="[Текст]" custT="1"/>
      <dgm:spPr/>
      <dgm:t>
        <a:bodyPr/>
        <a:lstStyle/>
        <a:p>
          <a:r>
            <a:rPr lang="en-US" sz="1400" b="1" dirty="0" smtClean="0">
              <a:latin typeface="alethia pro regular"/>
            </a:rPr>
            <a:t>Commodity grain</a:t>
          </a:r>
          <a:endParaRPr lang="ru-RU" sz="1400" b="1" dirty="0">
            <a:latin typeface="alethia pro regular"/>
          </a:endParaRPr>
        </a:p>
      </dgm:t>
    </dgm:pt>
    <dgm:pt modelId="{7A1EC8FD-9573-4A4F-8699-A5D9AFEEB861}" type="parTrans" cxnId="{C6DC53E2-B1B6-442F-8A78-5F987A47EA6A}">
      <dgm:prSet custT="1"/>
      <dgm:spPr/>
      <dgm:t>
        <a:bodyPr/>
        <a:lstStyle/>
        <a:p>
          <a:endParaRPr lang="ru-RU" sz="1400">
            <a:latin typeface="alethia pro regular"/>
          </a:endParaRPr>
        </a:p>
      </dgm:t>
    </dgm:pt>
    <dgm:pt modelId="{49E7A087-8A62-47AA-8CD8-C4A99EE03714}" type="sibTrans" cxnId="{C6DC53E2-B1B6-442F-8A78-5F987A47EA6A}">
      <dgm:prSet/>
      <dgm:spPr/>
      <dgm:t>
        <a:bodyPr/>
        <a:lstStyle/>
        <a:p>
          <a:endParaRPr lang="ru-RU" sz="1400">
            <a:latin typeface="alethia pro regular"/>
          </a:endParaRPr>
        </a:p>
      </dgm:t>
    </dgm:pt>
    <dgm:pt modelId="{2B73268A-9579-4501-A025-493016BCA33E}">
      <dgm:prSet phldrT="[Текст]" custT="1"/>
      <dgm:spPr/>
      <dgm:t>
        <a:bodyPr/>
        <a:lstStyle/>
        <a:p>
          <a:r>
            <a:rPr lang="en-US" sz="1400" b="1" dirty="0" smtClean="0">
              <a:latin typeface="alethia pro regular"/>
            </a:rPr>
            <a:t>Oil crops</a:t>
          </a:r>
          <a:endParaRPr lang="ru-RU" sz="1400" b="1" dirty="0">
            <a:latin typeface="alethia pro regular"/>
          </a:endParaRPr>
        </a:p>
      </dgm:t>
    </dgm:pt>
    <dgm:pt modelId="{0FC95F51-AE85-408D-B0ED-1F198F7CF30F}" type="parTrans" cxnId="{89057FB8-1939-40A9-BA71-FC1BA2D0C3A3}">
      <dgm:prSet custT="1"/>
      <dgm:spPr/>
      <dgm:t>
        <a:bodyPr/>
        <a:lstStyle/>
        <a:p>
          <a:endParaRPr lang="ru-RU" sz="1400">
            <a:latin typeface="alethia pro regular"/>
          </a:endParaRPr>
        </a:p>
      </dgm:t>
    </dgm:pt>
    <dgm:pt modelId="{03622C49-2C46-428C-8255-A2468E543D14}" type="sibTrans" cxnId="{89057FB8-1939-40A9-BA71-FC1BA2D0C3A3}">
      <dgm:prSet/>
      <dgm:spPr/>
      <dgm:t>
        <a:bodyPr/>
        <a:lstStyle/>
        <a:p>
          <a:endParaRPr lang="ru-RU" sz="1400">
            <a:latin typeface="alethia pro regular"/>
          </a:endParaRPr>
        </a:p>
      </dgm:t>
    </dgm:pt>
    <dgm:pt modelId="{121406C0-ABA0-45B4-87F1-4EC42D0299EB}">
      <dgm:prSet phldrT="[Текст]" custT="1"/>
      <dgm:spPr/>
      <dgm:t>
        <a:bodyPr/>
        <a:lstStyle/>
        <a:p>
          <a:r>
            <a:rPr lang="en-US" sz="1300" b="1" dirty="0" smtClean="0">
              <a:latin typeface="alethia pro regular"/>
            </a:rPr>
            <a:t>Horticulture agroforestry melioration</a:t>
          </a:r>
          <a:endParaRPr lang="ru-RU" sz="1300" b="1" dirty="0">
            <a:latin typeface="alethia pro regular"/>
          </a:endParaRPr>
        </a:p>
      </dgm:t>
    </dgm:pt>
    <dgm:pt modelId="{80E24E04-79D6-4A36-9850-4C6DE30D6FC4}" type="parTrans" cxnId="{B6DE7080-C0DD-46F4-8345-FB706F1D4AAA}">
      <dgm:prSet custT="1"/>
      <dgm:spPr/>
      <dgm:t>
        <a:bodyPr/>
        <a:lstStyle/>
        <a:p>
          <a:endParaRPr lang="ru-RU" sz="1400">
            <a:latin typeface="alethia pro regular"/>
          </a:endParaRPr>
        </a:p>
      </dgm:t>
    </dgm:pt>
    <dgm:pt modelId="{32343A23-7FD2-4F43-9AFB-3FE80F02008A}" type="sibTrans" cxnId="{B6DE7080-C0DD-46F4-8345-FB706F1D4AAA}">
      <dgm:prSet/>
      <dgm:spPr/>
      <dgm:t>
        <a:bodyPr/>
        <a:lstStyle/>
        <a:p>
          <a:endParaRPr lang="ru-RU" sz="1400">
            <a:latin typeface="alethia pro regular"/>
          </a:endParaRPr>
        </a:p>
      </dgm:t>
    </dgm:pt>
    <dgm:pt modelId="{B9D71851-5A36-4812-AD13-292599AD54B5}">
      <dgm:prSet phldrT="[Текст]" custT="1"/>
      <dgm:spPr/>
      <dgm:t>
        <a:bodyPr/>
        <a:lstStyle/>
        <a:p>
          <a:r>
            <a:rPr lang="en-US" sz="1400" b="1" dirty="0" smtClean="0">
              <a:latin typeface="alethia pro regular"/>
            </a:rPr>
            <a:t>Technical crops</a:t>
          </a:r>
          <a:endParaRPr lang="ru-RU" sz="1400" b="1" dirty="0">
            <a:latin typeface="alethia pro regular"/>
          </a:endParaRPr>
        </a:p>
      </dgm:t>
    </dgm:pt>
    <dgm:pt modelId="{FBB4E47C-6EFD-441F-9A99-7EAEDBA48DF2}" type="parTrans" cxnId="{4E20F7B6-CA9D-4C1F-90E1-A373FBB76440}">
      <dgm:prSet custT="1"/>
      <dgm:spPr/>
      <dgm:t>
        <a:bodyPr/>
        <a:lstStyle/>
        <a:p>
          <a:endParaRPr lang="ru-RU" sz="1400">
            <a:latin typeface="alethia pro regular"/>
          </a:endParaRPr>
        </a:p>
      </dgm:t>
    </dgm:pt>
    <dgm:pt modelId="{971F3D61-49B9-48C7-9384-F39408C69E32}" type="sibTrans" cxnId="{4E20F7B6-CA9D-4C1F-90E1-A373FBB76440}">
      <dgm:prSet/>
      <dgm:spPr/>
      <dgm:t>
        <a:bodyPr/>
        <a:lstStyle/>
        <a:p>
          <a:endParaRPr lang="ru-RU" sz="1400">
            <a:latin typeface="alethia pro regular"/>
          </a:endParaRPr>
        </a:p>
      </dgm:t>
    </dgm:pt>
    <dgm:pt modelId="{635116AD-AAD8-4FE8-B748-7C00761A1D95}" type="pres">
      <dgm:prSet presAssocID="{BA53E711-4F39-4A35-9B82-0840699792B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3AAFCC-83E3-4424-BDCE-DE0D2F388804}" type="pres">
      <dgm:prSet presAssocID="{F4E1F6E4-E145-4CA4-8008-17AB2F6B3677}" presName="centerShape" presStyleLbl="node0" presStyleIdx="0" presStyleCnt="1" custScaleX="151105" custScaleY="148731"/>
      <dgm:spPr/>
      <dgm:t>
        <a:bodyPr/>
        <a:lstStyle/>
        <a:p>
          <a:endParaRPr lang="ru-RU"/>
        </a:p>
      </dgm:t>
    </dgm:pt>
    <dgm:pt modelId="{714D29A8-462C-45CB-BD37-FA0C540BEF8F}" type="pres">
      <dgm:prSet presAssocID="{FC1A839D-C2BF-4D58-B674-BCEDDDBA9FDD}" presName="parTrans" presStyleLbl="sibTrans2D1" presStyleIdx="0" presStyleCnt="5"/>
      <dgm:spPr/>
      <dgm:t>
        <a:bodyPr/>
        <a:lstStyle/>
        <a:p>
          <a:endParaRPr lang="ru-RU"/>
        </a:p>
      </dgm:t>
    </dgm:pt>
    <dgm:pt modelId="{AC8DC0E7-1BBF-43A5-8253-42EC584AD2C0}" type="pres">
      <dgm:prSet presAssocID="{FC1A839D-C2BF-4D58-B674-BCEDDDBA9FDD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2C85C92F-BBBE-43E6-888F-ACC740DAE493}" type="pres">
      <dgm:prSet presAssocID="{5259114B-2206-47D7-99C3-FE29CF2DEF36}" presName="node" presStyleLbl="node1" presStyleIdx="0" presStyleCnt="5" custRadScaleRad="1002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8A2D5-4463-4C81-A9AF-8192C18773E5}" type="pres">
      <dgm:prSet presAssocID="{7A1EC8FD-9573-4A4F-8699-A5D9AFEEB861}" presName="parTrans" presStyleLbl="sibTrans2D1" presStyleIdx="1" presStyleCnt="5"/>
      <dgm:spPr/>
      <dgm:t>
        <a:bodyPr/>
        <a:lstStyle/>
        <a:p>
          <a:endParaRPr lang="ru-RU"/>
        </a:p>
      </dgm:t>
    </dgm:pt>
    <dgm:pt modelId="{5CC80C4A-991C-48BF-88D3-5CE9A6ED09BF}" type="pres">
      <dgm:prSet presAssocID="{7A1EC8FD-9573-4A4F-8699-A5D9AFEEB861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DF43276A-9C52-4292-84ED-18D3BA210CF0}" type="pres">
      <dgm:prSet presAssocID="{EBEAD8B6-6DDD-4A22-A991-5C5C7AA2D84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CAEA0A-9706-46EC-A063-855E6E52147F}" type="pres">
      <dgm:prSet presAssocID="{80E24E04-79D6-4A36-9850-4C6DE30D6FC4}" presName="parTrans" presStyleLbl="sibTrans2D1" presStyleIdx="2" presStyleCnt="5"/>
      <dgm:spPr/>
      <dgm:t>
        <a:bodyPr/>
        <a:lstStyle/>
        <a:p>
          <a:endParaRPr lang="ru-RU"/>
        </a:p>
      </dgm:t>
    </dgm:pt>
    <dgm:pt modelId="{3E64D49D-F772-411C-9956-9739C919E644}" type="pres">
      <dgm:prSet presAssocID="{80E24E04-79D6-4A36-9850-4C6DE30D6FC4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2ECA738C-DA59-460A-859E-436B33210AC1}" type="pres">
      <dgm:prSet presAssocID="{121406C0-ABA0-45B4-87F1-4EC42D0299E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017F45-61B4-42BB-8810-07385A815ADB}" type="pres">
      <dgm:prSet presAssocID="{FBB4E47C-6EFD-441F-9A99-7EAEDBA48DF2}" presName="parTrans" presStyleLbl="sibTrans2D1" presStyleIdx="3" presStyleCnt="5"/>
      <dgm:spPr/>
      <dgm:t>
        <a:bodyPr/>
        <a:lstStyle/>
        <a:p>
          <a:endParaRPr lang="ru-RU"/>
        </a:p>
      </dgm:t>
    </dgm:pt>
    <dgm:pt modelId="{82E2973F-2554-462F-8F03-C66D800573D9}" type="pres">
      <dgm:prSet presAssocID="{FBB4E47C-6EFD-441F-9A99-7EAEDBA48DF2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68D5164A-83A8-4DDC-8524-2D63F4093085}" type="pres">
      <dgm:prSet presAssocID="{B9D71851-5A36-4812-AD13-292599AD54B5}" presName="node" presStyleLbl="node1" presStyleIdx="3" presStyleCnt="5" custRadScaleRad="99661" custRadScaleInc="-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A74F8C-6BC5-4EFB-B905-6DF5EE529B97}" type="pres">
      <dgm:prSet presAssocID="{0FC95F51-AE85-408D-B0ED-1F198F7CF30F}" presName="parTrans" presStyleLbl="sibTrans2D1" presStyleIdx="4" presStyleCnt="5"/>
      <dgm:spPr/>
      <dgm:t>
        <a:bodyPr/>
        <a:lstStyle/>
        <a:p>
          <a:endParaRPr lang="ru-RU"/>
        </a:p>
      </dgm:t>
    </dgm:pt>
    <dgm:pt modelId="{0A4AE79F-C39D-4B76-B5F3-1CB914CCA961}" type="pres">
      <dgm:prSet presAssocID="{0FC95F51-AE85-408D-B0ED-1F198F7CF30F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CA288A47-5CB5-478B-98BB-1740CF692DFD}" type="pres">
      <dgm:prSet presAssocID="{2B73268A-9579-4501-A025-493016BCA33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DC53E2-B1B6-442F-8A78-5F987A47EA6A}" srcId="{F4E1F6E4-E145-4CA4-8008-17AB2F6B3677}" destId="{EBEAD8B6-6DDD-4A22-A991-5C5C7AA2D842}" srcOrd="1" destOrd="0" parTransId="{7A1EC8FD-9573-4A4F-8699-A5D9AFEEB861}" sibTransId="{49E7A087-8A62-47AA-8CD8-C4A99EE03714}"/>
    <dgm:cxn modelId="{661C82C4-114F-4508-A2F2-9E67D9F04E5B}" srcId="{F4E1F6E4-E145-4CA4-8008-17AB2F6B3677}" destId="{5259114B-2206-47D7-99C3-FE29CF2DEF36}" srcOrd="0" destOrd="0" parTransId="{FC1A839D-C2BF-4D58-B674-BCEDDDBA9FDD}" sibTransId="{2A3D08AF-2770-4956-A7BF-71C433EB254A}"/>
    <dgm:cxn modelId="{DF4B80C7-1E74-4FC7-AF7F-E4ECFC91C3CF}" type="presOf" srcId="{5259114B-2206-47D7-99C3-FE29CF2DEF36}" destId="{2C85C92F-BBBE-43E6-888F-ACC740DAE493}" srcOrd="0" destOrd="0" presId="urn:microsoft.com/office/officeart/2005/8/layout/radial5"/>
    <dgm:cxn modelId="{9EAC98F2-2080-4D54-9810-A49BD1593498}" type="presOf" srcId="{FBB4E47C-6EFD-441F-9A99-7EAEDBA48DF2}" destId="{E2017F45-61B4-42BB-8810-07385A815ADB}" srcOrd="0" destOrd="0" presId="urn:microsoft.com/office/officeart/2005/8/layout/radial5"/>
    <dgm:cxn modelId="{CAB45C38-5E35-4E69-99BC-5E36BCE99204}" type="presOf" srcId="{80E24E04-79D6-4A36-9850-4C6DE30D6FC4}" destId="{F0CAEA0A-9706-46EC-A063-855E6E52147F}" srcOrd="0" destOrd="0" presId="urn:microsoft.com/office/officeart/2005/8/layout/radial5"/>
    <dgm:cxn modelId="{4E20F7B6-CA9D-4C1F-90E1-A373FBB76440}" srcId="{F4E1F6E4-E145-4CA4-8008-17AB2F6B3677}" destId="{B9D71851-5A36-4812-AD13-292599AD54B5}" srcOrd="3" destOrd="0" parTransId="{FBB4E47C-6EFD-441F-9A99-7EAEDBA48DF2}" sibTransId="{971F3D61-49B9-48C7-9384-F39408C69E32}"/>
    <dgm:cxn modelId="{86221D3E-6882-402D-9AEC-54CBAE22DE65}" type="presOf" srcId="{FC1A839D-C2BF-4D58-B674-BCEDDDBA9FDD}" destId="{AC8DC0E7-1BBF-43A5-8253-42EC584AD2C0}" srcOrd="1" destOrd="0" presId="urn:microsoft.com/office/officeart/2005/8/layout/radial5"/>
    <dgm:cxn modelId="{89057FB8-1939-40A9-BA71-FC1BA2D0C3A3}" srcId="{F4E1F6E4-E145-4CA4-8008-17AB2F6B3677}" destId="{2B73268A-9579-4501-A025-493016BCA33E}" srcOrd="4" destOrd="0" parTransId="{0FC95F51-AE85-408D-B0ED-1F198F7CF30F}" sibTransId="{03622C49-2C46-428C-8255-A2468E543D14}"/>
    <dgm:cxn modelId="{1E33C38C-C927-4B51-8E9C-55B22423EC3A}" type="presOf" srcId="{0FC95F51-AE85-408D-B0ED-1F198F7CF30F}" destId="{DAA74F8C-6BC5-4EFB-B905-6DF5EE529B97}" srcOrd="0" destOrd="0" presId="urn:microsoft.com/office/officeart/2005/8/layout/radial5"/>
    <dgm:cxn modelId="{61ECF453-C08A-4DAA-958F-E4A33A7FABAF}" type="presOf" srcId="{2B73268A-9579-4501-A025-493016BCA33E}" destId="{CA288A47-5CB5-478B-98BB-1740CF692DFD}" srcOrd="0" destOrd="0" presId="urn:microsoft.com/office/officeart/2005/8/layout/radial5"/>
    <dgm:cxn modelId="{C7A2EB3D-1EE8-4D7D-A1F5-818B216DBF03}" type="presOf" srcId="{80E24E04-79D6-4A36-9850-4C6DE30D6FC4}" destId="{3E64D49D-F772-411C-9956-9739C919E644}" srcOrd="1" destOrd="0" presId="urn:microsoft.com/office/officeart/2005/8/layout/radial5"/>
    <dgm:cxn modelId="{B6DE7080-C0DD-46F4-8345-FB706F1D4AAA}" srcId="{F4E1F6E4-E145-4CA4-8008-17AB2F6B3677}" destId="{121406C0-ABA0-45B4-87F1-4EC42D0299EB}" srcOrd="2" destOrd="0" parTransId="{80E24E04-79D6-4A36-9850-4C6DE30D6FC4}" sibTransId="{32343A23-7FD2-4F43-9AFB-3FE80F02008A}"/>
    <dgm:cxn modelId="{4DF5063D-78F7-4F49-8E73-459E716CCCEB}" type="presOf" srcId="{F4E1F6E4-E145-4CA4-8008-17AB2F6B3677}" destId="{EC3AAFCC-83E3-4424-BDCE-DE0D2F388804}" srcOrd="0" destOrd="0" presId="urn:microsoft.com/office/officeart/2005/8/layout/radial5"/>
    <dgm:cxn modelId="{6B79BD2D-E9C1-4890-BF2C-E2E53ED62C43}" type="presOf" srcId="{7A1EC8FD-9573-4A4F-8699-A5D9AFEEB861}" destId="{5CC80C4A-991C-48BF-88D3-5CE9A6ED09BF}" srcOrd="1" destOrd="0" presId="urn:microsoft.com/office/officeart/2005/8/layout/radial5"/>
    <dgm:cxn modelId="{3F7BD7FF-05A4-4594-AA66-455AE69DA059}" type="presOf" srcId="{B9D71851-5A36-4812-AD13-292599AD54B5}" destId="{68D5164A-83A8-4DDC-8524-2D63F4093085}" srcOrd="0" destOrd="0" presId="urn:microsoft.com/office/officeart/2005/8/layout/radial5"/>
    <dgm:cxn modelId="{9C62867B-A73A-401D-A549-DCCCC36E611E}" type="presOf" srcId="{0FC95F51-AE85-408D-B0ED-1F198F7CF30F}" destId="{0A4AE79F-C39D-4B76-B5F3-1CB914CCA961}" srcOrd="1" destOrd="0" presId="urn:microsoft.com/office/officeart/2005/8/layout/radial5"/>
    <dgm:cxn modelId="{7E394708-49F2-443D-9695-4997153E563B}" type="presOf" srcId="{FBB4E47C-6EFD-441F-9A99-7EAEDBA48DF2}" destId="{82E2973F-2554-462F-8F03-C66D800573D9}" srcOrd="1" destOrd="0" presId="urn:microsoft.com/office/officeart/2005/8/layout/radial5"/>
    <dgm:cxn modelId="{41A50A55-28AA-47D9-8521-96410DED184A}" type="presOf" srcId="{FC1A839D-C2BF-4D58-B674-BCEDDDBA9FDD}" destId="{714D29A8-462C-45CB-BD37-FA0C540BEF8F}" srcOrd="0" destOrd="0" presId="urn:microsoft.com/office/officeart/2005/8/layout/radial5"/>
    <dgm:cxn modelId="{8F13BF98-A995-4ADB-BD5B-B68FF1C87AD4}" type="presOf" srcId="{121406C0-ABA0-45B4-87F1-4EC42D0299EB}" destId="{2ECA738C-DA59-460A-859E-436B33210AC1}" srcOrd="0" destOrd="0" presId="urn:microsoft.com/office/officeart/2005/8/layout/radial5"/>
    <dgm:cxn modelId="{3BF0D918-EF95-47AD-AFEF-D04162CDA88F}" type="presOf" srcId="{7A1EC8FD-9573-4A4F-8699-A5D9AFEEB861}" destId="{42A8A2D5-4463-4C81-A9AF-8192C18773E5}" srcOrd="0" destOrd="0" presId="urn:microsoft.com/office/officeart/2005/8/layout/radial5"/>
    <dgm:cxn modelId="{18076C9F-36D8-4135-B210-C049C1FA6B60}" type="presOf" srcId="{BA53E711-4F39-4A35-9B82-0840699792B9}" destId="{635116AD-AAD8-4FE8-B748-7C00761A1D95}" srcOrd="0" destOrd="0" presId="urn:microsoft.com/office/officeart/2005/8/layout/radial5"/>
    <dgm:cxn modelId="{F57A91D2-6E77-456B-B6EB-277317CB48F6}" srcId="{BA53E711-4F39-4A35-9B82-0840699792B9}" destId="{F4E1F6E4-E145-4CA4-8008-17AB2F6B3677}" srcOrd="0" destOrd="0" parTransId="{BCFC1F09-88CF-4F1A-ACB8-55F508A0B48E}" sibTransId="{58E70496-E4A3-4CDA-B90F-3BFC5C05B1C9}"/>
    <dgm:cxn modelId="{CF6D2BBA-AB35-4B32-9A7A-A2FF1AD0B753}" type="presOf" srcId="{EBEAD8B6-6DDD-4A22-A991-5C5C7AA2D842}" destId="{DF43276A-9C52-4292-84ED-18D3BA210CF0}" srcOrd="0" destOrd="0" presId="urn:microsoft.com/office/officeart/2005/8/layout/radial5"/>
    <dgm:cxn modelId="{6D5A78E2-6DA1-495B-A63D-70487B5AFCB0}" type="presParOf" srcId="{635116AD-AAD8-4FE8-B748-7C00761A1D95}" destId="{EC3AAFCC-83E3-4424-BDCE-DE0D2F388804}" srcOrd="0" destOrd="0" presId="urn:microsoft.com/office/officeart/2005/8/layout/radial5"/>
    <dgm:cxn modelId="{614FB09B-4DAD-4A57-9BF6-64C471D645CF}" type="presParOf" srcId="{635116AD-AAD8-4FE8-B748-7C00761A1D95}" destId="{714D29A8-462C-45CB-BD37-FA0C540BEF8F}" srcOrd="1" destOrd="0" presId="urn:microsoft.com/office/officeart/2005/8/layout/radial5"/>
    <dgm:cxn modelId="{65031303-25B5-4277-BEAE-F8B3FDA868A9}" type="presParOf" srcId="{714D29A8-462C-45CB-BD37-FA0C540BEF8F}" destId="{AC8DC0E7-1BBF-43A5-8253-42EC584AD2C0}" srcOrd="0" destOrd="0" presId="urn:microsoft.com/office/officeart/2005/8/layout/radial5"/>
    <dgm:cxn modelId="{88E12B68-AABC-40FF-B01E-CBDC8FE637A2}" type="presParOf" srcId="{635116AD-AAD8-4FE8-B748-7C00761A1D95}" destId="{2C85C92F-BBBE-43E6-888F-ACC740DAE493}" srcOrd="2" destOrd="0" presId="urn:microsoft.com/office/officeart/2005/8/layout/radial5"/>
    <dgm:cxn modelId="{9CC75A4A-A5F6-486A-A316-3DA54529A1AC}" type="presParOf" srcId="{635116AD-AAD8-4FE8-B748-7C00761A1D95}" destId="{42A8A2D5-4463-4C81-A9AF-8192C18773E5}" srcOrd="3" destOrd="0" presId="urn:microsoft.com/office/officeart/2005/8/layout/radial5"/>
    <dgm:cxn modelId="{494294A0-D8CE-4955-83BD-4A3351F5DF14}" type="presParOf" srcId="{42A8A2D5-4463-4C81-A9AF-8192C18773E5}" destId="{5CC80C4A-991C-48BF-88D3-5CE9A6ED09BF}" srcOrd="0" destOrd="0" presId="urn:microsoft.com/office/officeart/2005/8/layout/radial5"/>
    <dgm:cxn modelId="{E65381D0-4FB9-4690-AABE-E20A29163B08}" type="presParOf" srcId="{635116AD-AAD8-4FE8-B748-7C00761A1D95}" destId="{DF43276A-9C52-4292-84ED-18D3BA210CF0}" srcOrd="4" destOrd="0" presId="urn:microsoft.com/office/officeart/2005/8/layout/radial5"/>
    <dgm:cxn modelId="{63134FEE-7569-40F8-AC71-B303ACEDAFC2}" type="presParOf" srcId="{635116AD-AAD8-4FE8-B748-7C00761A1D95}" destId="{F0CAEA0A-9706-46EC-A063-855E6E52147F}" srcOrd="5" destOrd="0" presId="urn:microsoft.com/office/officeart/2005/8/layout/radial5"/>
    <dgm:cxn modelId="{4304F726-EDC5-478A-A06C-8443E2B81E9D}" type="presParOf" srcId="{F0CAEA0A-9706-46EC-A063-855E6E52147F}" destId="{3E64D49D-F772-411C-9956-9739C919E644}" srcOrd="0" destOrd="0" presId="urn:microsoft.com/office/officeart/2005/8/layout/radial5"/>
    <dgm:cxn modelId="{BEEEA917-16E2-429C-B45D-F1735031784C}" type="presParOf" srcId="{635116AD-AAD8-4FE8-B748-7C00761A1D95}" destId="{2ECA738C-DA59-460A-859E-436B33210AC1}" srcOrd="6" destOrd="0" presId="urn:microsoft.com/office/officeart/2005/8/layout/radial5"/>
    <dgm:cxn modelId="{B396F756-2551-42B1-A5A3-2F41B1FF89B6}" type="presParOf" srcId="{635116AD-AAD8-4FE8-B748-7C00761A1D95}" destId="{E2017F45-61B4-42BB-8810-07385A815ADB}" srcOrd="7" destOrd="0" presId="urn:microsoft.com/office/officeart/2005/8/layout/radial5"/>
    <dgm:cxn modelId="{0BAF259B-47D1-4E17-A5C7-6E5308FFA9A3}" type="presParOf" srcId="{E2017F45-61B4-42BB-8810-07385A815ADB}" destId="{82E2973F-2554-462F-8F03-C66D800573D9}" srcOrd="0" destOrd="0" presId="urn:microsoft.com/office/officeart/2005/8/layout/radial5"/>
    <dgm:cxn modelId="{78BEB683-AB10-4924-8BC2-B008A0B3B71E}" type="presParOf" srcId="{635116AD-AAD8-4FE8-B748-7C00761A1D95}" destId="{68D5164A-83A8-4DDC-8524-2D63F4093085}" srcOrd="8" destOrd="0" presId="urn:microsoft.com/office/officeart/2005/8/layout/radial5"/>
    <dgm:cxn modelId="{9B552052-36C6-4986-A582-B9A4AFD4974B}" type="presParOf" srcId="{635116AD-AAD8-4FE8-B748-7C00761A1D95}" destId="{DAA74F8C-6BC5-4EFB-B905-6DF5EE529B97}" srcOrd="9" destOrd="0" presId="urn:microsoft.com/office/officeart/2005/8/layout/radial5"/>
    <dgm:cxn modelId="{3FB0F061-F4D7-4A53-88A1-0DC244F1CCD6}" type="presParOf" srcId="{DAA74F8C-6BC5-4EFB-B905-6DF5EE529B97}" destId="{0A4AE79F-C39D-4B76-B5F3-1CB914CCA961}" srcOrd="0" destOrd="0" presId="urn:microsoft.com/office/officeart/2005/8/layout/radial5"/>
    <dgm:cxn modelId="{64D00668-1513-4A2F-92A4-1DB386FB7F74}" type="presParOf" srcId="{635116AD-AAD8-4FE8-B748-7C00761A1D95}" destId="{CA288A47-5CB5-478B-98BB-1740CF692DFD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9D1CFA-4334-42A6-A1B3-B0651A9A72BD}" type="doc">
      <dgm:prSet loTypeId="urn:microsoft.com/office/officeart/2005/8/layout/radial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B8FF1793-DBA4-436F-B1F4-AB896138E7C0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en-US" sz="1200" b="1" dirty="0" smtClean="0">
              <a:solidFill>
                <a:schemeClr val="bg2">
                  <a:lumMod val="25000"/>
                </a:schemeClr>
              </a:solidFill>
              <a:latin typeface="alethia pro regular"/>
            </a:rPr>
            <a:t>Department of selection and primary seed production</a:t>
          </a:r>
          <a:endParaRPr lang="uk-UA" sz="1200" b="1" dirty="0">
            <a:solidFill>
              <a:schemeClr val="bg2">
                <a:lumMod val="25000"/>
              </a:schemeClr>
            </a:solidFill>
            <a:latin typeface="alethia pro regular"/>
          </a:endParaRPr>
        </a:p>
      </dgm:t>
    </dgm:pt>
    <dgm:pt modelId="{34A41E24-62E0-46CB-8975-5416DC06D905}" type="parTrans" cxnId="{296D4236-0A63-49F0-85E9-F11E166D6FA6}">
      <dgm:prSet/>
      <dgm:spPr/>
      <dgm:t>
        <a:bodyPr/>
        <a:lstStyle/>
        <a:p>
          <a:endParaRPr lang="uk-UA" sz="1800" b="1">
            <a:solidFill>
              <a:schemeClr val="bg2">
                <a:lumMod val="25000"/>
              </a:schemeClr>
            </a:solidFill>
            <a:latin typeface="alethia pro regular"/>
          </a:endParaRPr>
        </a:p>
      </dgm:t>
    </dgm:pt>
    <dgm:pt modelId="{37AD9E07-D855-4584-961E-FEE3D81504B7}" type="sibTrans" cxnId="{296D4236-0A63-49F0-85E9-F11E166D6FA6}">
      <dgm:prSet/>
      <dgm:spPr/>
      <dgm:t>
        <a:bodyPr/>
        <a:lstStyle/>
        <a:p>
          <a:endParaRPr lang="uk-UA" sz="1800" b="1">
            <a:solidFill>
              <a:schemeClr val="bg2">
                <a:lumMod val="25000"/>
              </a:schemeClr>
            </a:solidFill>
            <a:latin typeface="alethia pro regular"/>
          </a:endParaRPr>
        </a:p>
      </dgm:t>
    </dgm:pt>
    <dgm:pt modelId="{4035311A-5285-4921-A810-F1CEE43442C7}">
      <dgm:prSet phldrT="[Текст]" custT="1"/>
      <dgm:spPr/>
      <dgm:t>
        <a:bodyPr/>
        <a:lstStyle/>
        <a:p>
          <a:r>
            <a:rPr lang="en-US" sz="1200" b="1" dirty="0" smtClean="0">
              <a:solidFill>
                <a:schemeClr val="bg2">
                  <a:lumMod val="25000"/>
                </a:schemeClr>
              </a:solidFill>
              <a:latin typeface="alethia pro regular"/>
            </a:rPr>
            <a:t>Microbiological department</a:t>
          </a:r>
          <a:endParaRPr lang="uk-UA" sz="1200" b="1" dirty="0">
            <a:solidFill>
              <a:schemeClr val="bg2">
                <a:lumMod val="25000"/>
              </a:schemeClr>
            </a:solidFill>
            <a:latin typeface="alethia pro regular"/>
          </a:endParaRPr>
        </a:p>
      </dgm:t>
    </dgm:pt>
    <dgm:pt modelId="{9CAAFB3E-326B-4714-BB41-81984D36529E}" type="parTrans" cxnId="{4B8C1866-DB23-43F4-BA97-4E37F33007D3}">
      <dgm:prSet/>
      <dgm:spPr/>
      <dgm:t>
        <a:bodyPr/>
        <a:lstStyle/>
        <a:p>
          <a:endParaRPr lang="uk-UA" sz="1800" b="1">
            <a:solidFill>
              <a:schemeClr val="bg2">
                <a:lumMod val="25000"/>
              </a:schemeClr>
            </a:solidFill>
            <a:latin typeface="alethia pro regular"/>
          </a:endParaRPr>
        </a:p>
      </dgm:t>
    </dgm:pt>
    <dgm:pt modelId="{F1801B2A-CF9F-4161-8312-386EA4412381}" type="sibTrans" cxnId="{4B8C1866-DB23-43F4-BA97-4E37F33007D3}">
      <dgm:prSet/>
      <dgm:spPr/>
      <dgm:t>
        <a:bodyPr/>
        <a:lstStyle/>
        <a:p>
          <a:endParaRPr lang="uk-UA" sz="1800" b="1">
            <a:solidFill>
              <a:schemeClr val="bg2">
                <a:lumMod val="25000"/>
              </a:schemeClr>
            </a:solidFill>
            <a:latin typeface="alethia pro regular"/>
          </a:endParaRPr>
        </a:p>
      </dgm:t>
    </dgm:pt>
    <dgm:pt modelId="{425DA7C7-DA24-4E84-8CD8-7A77C008AD6A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en-US" sz="1200" b="1" dirty="0" smtClean="0">
              <a:solidFill>
                <a:schemeClr val="bg2">
                  <a:lumMod val="25000"/>
                </a:schemeClr>
              </a:solidFill>
              <a:latin typeface="alethia pro regular"/>
            </a:rPr>
            <a:t>Department for determination of seeds sowing qualities</a:t>
          </a:r>
          <a:endParaRPr lang="uk-UA" sz="1200" b="1" dirty="0">
            <a:solidFill>
              <a:schemeClr val="bg2">
                <a:lumMod val="25000"/>
              </a:schemeClr>
            </a:solidFill>
            <a:latin typeface="alethia pro regular"/>
          </a:endParaRPr>
        </a:p>
        <a:p>
          <a:pPr>
            <a:spcAft>
              <a:spcPts val="0"/>
            </a:spcAft>
          </a:pPr>
          <a:r>
            <a:rPr lang="uk-UA" sz="1200" b="1" dirty="0">
              <a:solidFill>
                <a:schemeClr val="bg2">
                  <a:lumMod val="25000"/>
                </a:schemeClr>
              </a:solidFill>
              <a:latin typeface="alethia pro regular"/>
            </a:rPr>
            <a:t> </a:t>
          </a:r>
        </a:p>
      </dgm:t>
    </dgm:pt>
    <dgm:pt modelId="{117242DA-F404-4694-8A5C-4AC1B41A3592}" type="parTrans" cxnId="{BB4EF01F-9F94-40A3-B05B-9F05A08E559E}">
      <dgm:prSet/>
      <dgm:spPr/>
      <dgm:t>
        <a:bodyPr/>
        <a:lstStyle/>
        <a:p>
          <a:endParaRPr lang="uk-UA" sz="1800" b="1">
            <a:solidFill>
              <a:schemeClr val="bg2">
                <a:lumMod val="25000"/>
              </a:schemeClr>
            </a:solidFill>
            <a:latin typeface="alethia pro regular"/>
          </a:endParaRPr>
        </a:p>
      </dgm:t>
    </dgm:pt>
    <dgm:pt modelId="{51A96C9A-2057-4C8D-9652-D4609D88A3F8}" type="sibTrans" cxnId="{BB4EF01F-9F94-40A3-B05B-9F05A08E559E}">
      <dgm:prSet/>
      <dgm:spPr/>
      <dgm:t>
        <a:bodyPr/>
        <a:lstStyle/>
        <a:p>
          <a:endParaRPr lang="uk-UA" sz="1800" b="1">
            <a:solidFill>
              <a:schemeClr val="bg2">
                <a:lumMod val="25000"/>
              </a:schemeClr>
            </a:solidFill>
            <a:latin typeface="alethia pro regular"/>
          </a:endParaRPr>
        </a:p>
      </dgm:t>
    </dgm:pt>
    <dgm:pt modelId="{8A47A859-3CCD-43ED-95DE-AA4F0A4C7F42}">
      <dgm:prSet phldrT="[Текст]" custT="1"/>
      <dgm:spPr/>
      <dgm:t>
        <a:bodyPr/>
        <a:lstStyle/>
        <a:p>
          <a:pPr algn="ctr">
            <a:lnSpc>
              <a:spcPct val="80000"/>
            </a:lnSpc>
          </a:pPr>
          <a:r>
            <a:rPr lang="en-US" sz="1800" b="1" dirty="0" smtClean="0">
              <a:solidFill>
                <a:schemeClr val="bg2">
                  <a:lumMod val="25000"/>
                </a:schemeClr>
              </a:solidFill>
              <a:latin typeface="alethia pro regular"/>
            </a:rPr>
            <a:t>RESEARCH ACTIVITIES OF AF KOLOS</a:t>
          </a:r>
        </a:p>
      </dgm:t>
    </dgm:pt>
    <dgm:pt modelId="{98A263C8-AF28-4954-8FAA-8CFDB09E2944}" type="parTrans" cxnId="{F9003A13-46DB-45E5-816B-81E479E36CA1}">
      <dgm:prSet/>
      <dgm:spPr/>
      <dgm:t>
        <a:bodyPr/>
        <a:lstStyle/>
        <a:p>
          <a:endParaRPr lang="uk-UA" sz="1800" b="1">
            <a:solidFill>
              <a:schemeClr val="bg2">
                <a:lumMod val="25000"/>
              </a:schemeClr>
            </a:solidFill>
            <a:latin typeface="alethia pro regular"/>
          </a:endParaRPr>
        </a:p>
      </dgm:t>
    </dgm:pt>
    <dgm:pt modelId="{574E2C06-1363-487B-8FD3-ECD71C9C5C19}" type="sibTrans" cxnId="{F9003A13-46DB-45E5-816B-81E479E36CA1}">
      <dgm:prSet/>
      <dgm:spPr/>
      <dgm:t>
        <a:bodyPr/>
        <a:lstStyle/>
        <a:p>
          <a:endParaRPr lang="uk-UA" sz="1800" b="1">
            <a:solidFill>
              <a:schemeClr val="bg2">
                <a:lumMod val="25000"/>
              </a:schemeClr>
            </a:solidFill>
            <a:latin typeface="alethia pro regular"/>
          </a:endParaRPr>
        </a:p>
      </dgm:t>
    </dgm:pt>
    <dgm:pt modelId="{E710AFA3-E2FD-44DE-BFF1-0F0042128A48}">
      <dgm:prSet phldrT="[Текст]" custT="1"/>
      <dgm:spPr/>
      <dgm:t>
        <a:bodyPr/>
        <a:lstStyle/>
        <a:p>
          <a:r>
            <a:rPr lang="en-US" sz="1200" b="1" dirty="0" smtClean="0">
              <a:solidFill>
                <a:schemeClr val="bg2">
                  <a:lumMod val="25000"/>
                </a:schemeClr>
              </a:solidFill>
              <a:latin typeface="alethia pro regular"/>
            </a:rPr>
            <a:t>Department of agrochemical research</a:t>
          </a:r>
          <a:endParaRPr lang="uk-UA" sz="1200" b="1" dirty="0">
            <a:solidFill>
              <a:schemeClr val="bg2">
                <a:lumMod val="25000"/>
              </a:schemeClr>
            </a:solidFill>
            <a:latin typeface="alethia pro regular"/>
          </a:endParaRPr>
        </a:p>
      </dgm:t>
    </dgm:pt>
    <dgm:pt modelId="{99DF90AA-B8DC-4EF2-B2AA-9C9B1874201E}" type="parTrans" cxnId="{46071188-46C1-46EE-8A23-64AAAF0CBB1E}">
      <dgm:prSet/>
      <dgm:spPr/>
      <dgm:t>
        <a:bodyPr/>
        <a:lstStyle/>
        <a:p>
          <a:endParaRPr lang="uk-UA" sz="1800" b="1">
            <a:solidFill>
              <a:schemeClr val="bg2">
                <a:lumMod val="25000"/>
              </a:schemeClr>
            </a:solidFill>
            <a:latin typeface="alethia pro regular"/>
          </a:endParaRPr>
        </a:p>
      </dgm:t>
    </dgm:pt>
    <dgm:pt modelId="{F6049625-C6A6-453C-9FD6-911628A9802A}" type="sibTrans" cxnId="{46071188-46C1-46EE-8A23-64AAAF0CBB1E}">
      <dgm:prSet/>
      <dgm:spPr/>
      <dgm:t>
        <a:bodyPr/>
        <a:lstStyle/>
        <a:p>
          <a:endParaRPr lang="uk-UA" sz="1800" b="1">
            <a:solidFill>
              <a:schemeClr val="bg2">
                <a:lumMod val="25000"/>
              </a:schemeClr>
            </a:solidFill>
            <a:latin typeface="alethia pro regular"/>
          </a:endParaRPr>
        </a:p>
      </dgm:t>
    </dgm:pt>
    <dgm:pt modelId="{5A491722-D82E-4A3A-8210-3A81073E5B33}">
      <dgm:prSet phldrT="[Текст]" custT="1"/>
      <dgm:spPr/>
      <dgm:t>
        <a:bodyPr/>
        <a:lstStyle/>
        <a:p>
          <a:r>
            <a:rPr lang="en-US" sz="1200" b="1" dirty="0" smtClean="0">
              <a:solidFill>
                <a:schemeClr val="bg2">
                  <a:lumMod val="25000"/>
                </a:schemeClr>
              </a:solidFill>
              <a:latin typeface="alethia pro regular"/>
            </a:rPr>
            <a:t>Analytical department</a:t>
          </a:r>
          <a:endParaRPr lang="uk-UA" sz="1200" b="1" dirty="0">
            <a:solidFill>
              <a:schemeClr val="bg2">
                <a:lumMod val="25000"/>
              </a:schemeClr>
            </a:solidFill>
            <a:latin typeface="alethia pro regular"/>
          </a:endParaRPr>
        </a:p>
      </dgm:t>
    </dgm:pt>
    <dgm:pt modelId="{7B431D87-6B74-4E8A-90C6-C4C04321BAD5}" type="parTrans" cxnId="{49BC9F50-7D9F-4112-BD1A-10899127ECD2}">
      <dgm:prSet/>
      <dgm:spPr/>
      <dgm:t>
        <a:bodyPr/>
        <a:lstStyle/>
        <a:p>
          <a:endParaRPr lang="uk-UA" sz="1800" b="1">
            <a:solidFill>
              <a:schemeClr val="bg2">
                <a:lumMod val="25000"/>
              </a:schemeClr>
            </a:solidFill>
            <a:latin typeface="alethia pro regular"/>
          </a:endParaRPr>
        </a:p>
      </dgm:t>
    </dgm:pt>
    <dgm:pt modelId="{EF73CBAE-8B60-467C-B89F-8C3D4D42E998}" type="sibTrans" cxnId="{49BC9F50-7D9F-4112-BD1A-10899127ECD2}">
      <dgm:prSet/>
      <dgm:spPr/>
      <dgm:t>
        <a:bodyPr/>
        <a:lstStyle/>
        <a:p>
          <a:endParaRPr lang="uk-UA" sz="1800" b="1">
            <a:solidFill>
              <a:schemeClr val="bg2">
                <a:lumMod val="25000"/>
              </a:schemeClr>
            </a:solidFill>
            <a:latin typeface="alethia pro regular"/>
          </a:endParaRPr>
        </a:p>
      </dgm:t>
    </dgm:pt>
    <dgm:pt modelId="{39C07342-66D0-484C-ADCC-D34DE96E624C}" type="pres">
      <dgm:prSet presAssocID="{CE9D1CFA-4334-42A6-A1B3-B0651A9A72B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3E7E77-49D2-4BCC-BF84-A8CAC2EEF005}" type="pres">
      <dgm:prSet presAssocID="{8A47A859-3CCD-43ED-95DE-AA4F0A4C7F42}" presName="centerShape" presStyleLbl="node0" presStyleIdx="0" presStyleCnt="1"/>
      <dgm:spPr/>
      <dgm:t>
        <a:bodyPr/>
        <a:lstStyle/>
        <a:p>
          <a:endParaRPr lang="ru-RU"/>
        </a:p>
      </dgm:t>
    </dgm:pt>
    <dgm:pt modelId="{C748CD64-364D-4E6D-9C30-A4A2B3B0254C}" type="pres">
      <dgm:prSet presAssocID="{B8FF1793-DBA4-436F-B1F4-AB896138E7C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3E559-1FB3-4B64-A069-1FEE58A9A0F8}" type="pres">
      <dgm:prSet presAssocID="{B8FF1793-DBA4-436F-B1F4-AB896138E7C0}" presName="dummy" presStyleCnt="0"/>
      <dgm:spPr/>
      <dgm:t>
        <a:bodyPr/>
        <a:lstStyle/>
        <a:p>
          <a:endParaRPr lang="ru-RU"/>
        </a:p>
      </dgm:t>
    </dgm:pt>
    <dgm:pt modelId="{D4974F13-EE80-4AC9-8FDB-63AA994F8B6A}" type="pres">
      <dgm:prSet presAssocID="{37AD9E07-D855-4584-961E-FEE3D81504B7}" presName="sibTrans" presStyleLbl="sibTrans2D1" presStyleIdx="0" presStyleCnt="5"/>
      <dgm:spPr/>
      <dgm:t>
        <a:bodyPr/>
        <a:lstStyle/>
        <a:p>
          <a:endParaRPr lang="ru-RU"/>
        </a:p>
      </dgm:t>
    </dgm:pt>
    <dgm:pt modelId="{3FAADF8B-FB0C-41E9-ABE2-89CA643888F8}" type="pres">
      <dgm:prSet presAssocID="{4035311A-5285-4921-A810-F1CEE43442C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5A6B95-D397-4A83-987A-EBE55DBD136D}" type="pres">
      <dgm:prSet presAssocID="{4035311A-5285-4921-A810-F1CEE43442C7}" presName="dummy" presStyleCnt="0"/>
      <dgm:spPr/>
      <dgm:t>
        <a:bodyPr/>
        <a:lstStyle/>
        <a:p>
          <a:endParaRPr lang="ru-RU"/>
        </a:p>
      </dgm:t>
    </dgm:pt>
    <dgm:pt modelId="{F5456C74-923F-465B-A1E1-1C28E6E08A00}" type="pres">
      <dgm:prSet presAssocID="{F1801B2A-CF9F-4161-8312-386EA4412381}" presName="sibTrans" presStyleLbl="sibTrans2D1" presStyleIdx="1" presStyleCnt="5"/>
      <dgm:spPr/>
      <dgm:t>
        <a:bodyPr/>
        <a:lstStyle/>
        <a:p>
          <a:endParaRPr lang="ru-RU"/>
        </a:p>
      </dgm:t>
    </dgm:pt>
    <dgm:pt modelId="{05BFF324-C90B-443F-B8CE-54B3BA9DF1C4}" type="pres">
      <dgm:prSet presAssocID="{425DA7C7-DA24-4E84-8CD8-7A77C008AD6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7BABE5-AD88-4AAD-8F62-1AA641E7DD36}" type="pres">
      <dgm:prSet presAssocID="{425DA7C7-DA24-4E84-8CD8-7A77C008AD6A}" presName="dummy" presStyleCnt="0"/>
      <dgm:spPr/>
      <dgm:t>
        <a:bodyPr/>
        <a:lstStyle/>
        <a:p>
          <a:endParaRPr lang="ru-RU"/>
        </a:p>
      </dgm:t>
    </dgm:pt>
    <dgm:pt modelId="{F8396446-3F08-4798-B749-3F2AB685A77F}" type="pres">
      <dgm:prSet presAssocID="{51A96C9A-2057-4C8D-9652-D4609D88A3F8}" presName="sibTrans" presStyleLbl="sibTrans2D1" presStyleIdx="2" presStyleCnt="5"/>
      <dgm:spPr/>
      <dgm:t>
        <a:bodyPr/>
        <a:lstStyle/>
        <a:p>
          <a:endParaRPr lang="ru-RU"/>
        </a:p>
      </dgm:t>
    </dgm:pt>
    <dgm:pt modelId="{297302A0-F3CA-4286-AC26-B7773BB9D8EB}" type="pres">
      <dgm:prSet presAssocID="{E710AFA3-E2FD-44DE-BFF1-0F0042128A4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21761-B3C2-4874-AB60-51DD632B123A}" type="pres">
      <dgm:prSet presAssocID="{E710AFA3-E2FD-44DE-BFF1-0F0042128A48}" presName="dummy" presStyleCnt="0"/>
      <dgm:spPr/>
      <dgm:t>
        <a:bodyPr/>
        <a:lstStyle/>
        <a:p>
          <a:endParaRPr lang="ru-RU"/>
        </a:p>
      </dgm:t>
    </dgm:pt>
    <dgm:pt modelId="{804F60CC-1F0A-4E4F-9521-25D8A1C95E2B}" type="pres">
      <dgm:prSet presAssocID="{F6049625-C6A6-453C-9FD6-911628A9802A}" presName="sibTrans" presStyleLbl="sibTrans2D1" presStyleIdx="3" presStyleCnt="5"/>
      <dgm:spPr/>
      <dgm:t>
        <a:bodyPr/>
        <a:lstStyle/>
        <a:p>
          <a:endParaRPr lang="ru-RU"/>
        </a:p>
      </dgm:t>
    </dgm:pt>
    <dgm:pt modelId="{630767DE-A662-4205-8B2C-011BF8D48268}" type="pres">
      <dgm:prSet presAssocID="{5A491722-D82E-4A3A-8210-3A81073E5B3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96370-BD34-4829-B446-E0EBA5855384}" type="pres">
      <dgm:prSet presAssocID="{5A491722-D82E-4A3A-8210-3A81073E5B33}" presName="dummy" presStyleCnt="0"/>
      <dgm:spPr/>
      <dgm:t>
        <a:bodyPr/>
        <a:lstStyle/>
        <a:p>
          <a:endParaRPr lang="ru-RU"/>
        </a:p>
      </dgm:t>
    </dgm:pt>
    <dgm:pt modelId="{4C2C4B1C-7F98-4CC4-BADF-D63B10A1882E}" type="pres">
      <dgm:prSet presAssocID="{EF73CBAE-8B60-467C-B89F-8C3D4D42E998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46071188-46C1-46EE-8A23-64AAAF0CBB1E}" srcId="{8A47A859-3CCD-43ED-95DE-AA4F0A4C7F42}" destId="{E710AFA3-E2FD-44DE-BFF1-0F0042128A48}" srcOrd="3" destOrd="0" parTransId="{99DF90AA-B8DC-4EF2-B2AA-9C9B1874201E}" sibTransId="{F6049625-C6A6-453C-9FD6-911628A9802A}"/>
    <dgm:cxn modelId="{BB4EF01F-9F94-40A3-B05B-9F05A08E559E}" srcId="{8A47A859-3CCD-43ED-95DE-AA4F0A4C7F42}" destId="{425DA7C7-DA24-4E84-8CD8-7A77C008AD6A}" srcOrd="2" destOrd="0" parTransId="{117242DA-F404-4694-8A5C-4AC1B41A3592}" sibTransId="{51A96C9A-2057-4C8D-9652-D4609D88A3F8}"/>
    <dgm:cxn modelId="{2691BF45-0F39-41AF-A7E2-4F13EB36836A}" type="presOf" srcId="{51A96C9A-2057-4C8D-9652-D4609D88A3F8}" destId="{F8396446-3F08-4798-B749-3F2AB685A77F}" srcOrd="0" destOrd="0" presId="urn:microsoft.com/office/officeart/2005/8/layout/radial6"/>
    <dgm:cxn modelId="{84ACE841-6556-4293-8914-0F8646B5E69F}" type="presOf" srcId="{425DA7C7-DA24-4E84-8CD8-7A77C008AD6A}" destId="{05BFF324-C90B-443F-B8CE-54B3BA9DF1C4}" srcOrd="0" destOrd="0" presId="urn:microsoft.com/office/officeart/2005/8/layout/radial6"/>
    <dgm:cxn modelId="{0C2BFA5C-9F85-4CC6-94CC-B775F6210FC8}" type="presOf" srcId="{37AD9E07-D855-4584-961E-FEE3D81504B7}" destId="{D4974F13-EE80-4AC9-8FDB-63AA994F8B6A}" srcOrd="0" destOrd="0" presId="urn:microsoft.com/office/officeart/2005/8/layout/radial6"/>
    <dgm:cxn modelId="{4B8C1866-DB23-43F4-BA97-4E37F33007D3}" srcId="{8A47A859-3CCD-43ED-95DE-AA4F0A4C7F42}" destId="{4035311A-5285-4921-A810-F1CEE43442C7}" srcOrd="1" destOrd="0" parTransId="{9CAAFB3E-326B-4714-BB41-81984D36529E}" sibTransId="{F1801B2A-CF9F-4161-8312-386EA4412381}"/>
    <dgm:cxn modelId="{E2B300CC-2554-44E8-9718-F11164242C97}" type="presOf" srcId="{F6049625-C6A6-453C-9FD6-911628A9802A}" destId="{804F60CC-1F0A-4E4F-9521-25D8A1C95E2B}" srcOrd="0" destOrd="0" presId="urn:microsoft.com/office/officeart/2005/8/layout/radial6"/>
    <dgm:cxn modelId="{49BC9F50-7D9F-4112-BD1A-10899127ECD2}" srcId="{8A47A859-3CCD-43ED-95DE-AA4F0A4C7F42}" destId="{5A491722-D82E-4A3A-8210-3A81073E5B33}" srcOrd="4" destOrd="0" parTransId="{7B431D87-6B74-4E8A-90C6-C4C04321BAD5}" sibTransId="{EF73CBAE-8B60-467C-B89F-8C3D4D42E998}"/>
    <dgm:cxn modelId="{1356D728-3E39-47C0-AC53-F6F53FE99924}" type="presOf" srcId="{EF73CBAE-8B60-467C-B89F-8C3D4D42E998}" destId="{4C2C4B1C-7F98-4CC4-BADF-D63B10A1882E}" srcOrd="0" destOrd="0" presId="urn:microsoft.com/office/officeart/2005/8/layout/radial6"/>
    <dgm:cxn modelId="{92E55489-9DE1-4CFF-8B00-6305DEE5CF37}" type="presOf" srcId="{4035311A-5285-4921-A810-F1CEE43442C7}" destId="{3FAADF8B-FB0C-41E9-ABE2-89CA643888F8}" srcOrd="0" destOrd="0" presId="urn:microsoft.com/office/officeart/2005/8/layout/radial6"/>
    <dgm:cxn modelId="{F9003A13-46DB-45E5-816B-81E479E36CA1}" srcId="{CE9D1CFA-4334-42A6-A1B3-B0651A9A72BD}" destId="{8A47A859-3CCD-43ED-95DE-AA4F0A4C7F42}" srcOrd="0" destOrd="0" parTransId="{98A263C8-AF28-4954-8FAA-8CFDB09E2944}" sibTransId="{574E2C06-1363-487B-8FD3-ECD71C9C5C19}"/>
    <dgm:cxn modelId="{1F16170A-6695-4237-A0DB-4DA726ECDCF2}" type="presOf" srcId="{8A47A859-3CCD-43ED-95DE-AA4F0A4C7F42}" destId="{6F3E7E77-49D2-4BCC-BF84-A8CAC2EEF005}" srcOrd="0" destOrd="0" presId="urn:microsoft.com/office/officeart/2005/8/layout/radial6"/>
    <dgm:cxn modelId="{34348E55-9D87-43E2-A540-B382D58880C6}" type="presOf" srcId="{CE9D1CFA-4334-42A6-A1B3-B0651A9A72BD}" destId="{39C07342-66D0-484C-ADCC-D34DE96E624C}" srcOrd="0" destOrd="0" presId="urn:microsoft.com/office/officeart/2005/8/layout/radial6"/>
    <dgm:cxn modelId="{D80F6301-80CD-4BB9-83D7-40B871C6956C}" type="presOf" srcId="{E710AFA3-E2FD-44DE-BFF1-0F0042128A48}" destId="{297302A0-F3CA-4286-AC26-B7773BB9D8EB}" srcOrd="0" destOrd="0" presId="urn:microsoft.com/office/officeart/2005/8/layout/radial6"/>
    <dgm:cxn modelId="{7C5995BC-484B-4391-84C9-3E47B947E819}" type="presOf" srcId="{5A491722-D82E-4A3A-8210-3A81073E5B33}" destId="{630767DE-A662-4205-8B2C-011BF8D48268}" srcOrd="0" destOrd="0" presId="urn:microsoft.com/office/officeart/2005/8/layout/radial6"/>
    <dgm:cxn modelId="{296D4236-0A63-49F0-85E9-F11E166D6FA6}" srcId="{8A47A859-3CCD-43ED-95DE-AA4F0A4C7F42}" destId="{B8FF1793-DBA4-436F-B1F4-AB896138E7C0}" srcOrd="0" destOrd="0" parTransId="{34A41E24-62E0-46CB-8975-5416DC06D905}" sibTransId="{37AD9E07-D855-4584-961E-FEE3D81504B7}"/>
    <dgm:cxn modelId="{F7324D21-6ED2-471E-8F17-12CBB700D55C}" type="presOf" srcId="{F1801B2A-CF9F-4161-8312-386EA4412381}" destId="{F5456C74-923F-465B-A1E1-1C28E6E08A00}" srcOrd="0" destOrd="0" presId="urn:microsoft.com/office/officeart/2005/8/layout/radial6"/>
    <dgm:cxn modelId="{6DC7DB7E-22E7-4493-8FFB-EDA2D71F2CAA}" type="presOf" srcId="{B8FF1793-DBA4-436F-B1F4-AB896138E7C0}" destId="{C748CD64-364D-4E6D-9C30-A4A2B3B0254C}" srcOrd="0" destOrd="0" presId="urn:microsoft.com/office/officeart/2005/8/layout/radial6"/>
    <dgm:cxn modelId="{F64A9D2F-59D4-4D0C-955E-9137AABE5858}" type="presParOf" srcId="{39C07342-66D0-484C-ADCC-D34DE96E624C}" destId="{6F3E7E77-49D2-4BCC-BF84-A8CAC2EEF005}" srcOrd="0" destOrd="0" presId="urn:microsoft.com/office/officeart/2005/8/layout/radial6"/>
    <dgm:cxn modelId="{C403D38A-6BF0-4D9E-8F11-A15FC7904683}" type="presParOf" srcId="{39C07342-66D0-484C-ADCC-D34DE96E624C}" destId="{C748CD64-364D-4E6D-9C30-A4A2B3B0254C}" srcOrd="1" destOrd="0" presId="urn:microsoft.com/office/officeart/2005/8/layout/radial6"/>
    <dgm:cxn modelId="{16B22741-556D-4BDC-A020-FAE912CFEFBB}" type="presParOf" srcId="{39C07342-66D0-484C-ADCC-D34DE96E624C}" destId="{A0B3E559-1FB3-4B64-A069-1FEE58A9A0F8}" srcOrd="2" destOrd="0" presId="urn:microsoft.com/office/officeart/2005/8/layout/radial6"/>
    <dgm:cxn modelId="{C5378A83-FDD1-4FAF-9286-1A28C1E57363}" type="presParOf" srcId="{39C07342-66D0-484C-ADCC-D34DE96E624C}" destId="{D4974F13-EE80-4AC9-8FDB-63AA994F8B6A}" srcOrd="3" destOrd="0" presId="urn:microsoft.com/office/officeart/2005/8/layout/radial6"/>
    <dgm:cxn modelId="{B80D9283-F750-4943-A3E1-B0357D53D0E8}" type="presParOf" srcId="{39C07342-66D0-484C-ADCC-D34DE96E624C}" destId="{3FAADF8B-FB0C-41E9-ABE2-89CA643888F8}" srcOrd="4" destOrd="0" presId="urn:microsoft.com/office/officeart/2005/8/layout/radial6"/>
    <dgm:cxn modelId="{4ADC1999-341D-46D9-B2E4-536D7F44CC5F}" type="presParOf" srcId="{39C07342-66D0-484C-ADCC-D34DE96E624C}" destId="{605A6B95-D397-4A83-987A-EBE55DBD136D}" srcOrd="5" destOrd="0" presId="urn:microsoft.com/office/officeart/2005/8/layout/radial6"/>
    <dgm:cxn modelId="{8FF1D20A-AF4E-4278-A073-745EC74D3DD7}" type="presParOf" srcId="{39C07342-66D0-484C-ADCC-D34DE96E624C}" destId="{F5456C74-923F-465B-A1E1-1C28E6E08A00}" srcOrd="6" destOrd="0" presId="urn:microsoft.com/office/officeart/2005/8/layout/radial6"/>
    <dgm:cxn modelId="{7D773E55-9308-4555-A5D5-30DAF88E0C9E}" type="presParOf" srcId="{39C07342-66D0-484C-ADCC-D34DE96E624C}" destId="{05BFF324-C90B-443F-B8CE-54B3BA9DF1C4}" srcOrd="7" destOrd="0" presId="urn:microsoft.com/office/officeart/2005/8/layout/radial6"/>
    <dgm:cxn modelId="{E5857304-140E-4A7B-9E74-681B6FFF25A8}" type="presParOf" srcId="{39C07342-66D0-484C-ADCC-D34DE96E624C}" destId="{BB7BABE5-AD88-4AAD-8F62-1AA641E7DD36}" srcOrd="8" destOrd="0" presId="urn:microsoft.com/office/officeart/2005/8/layout/radial6"/>
    <dgm:cxn modelId="{4F41ECA6-EA4C-4B62-B699-05CA35820FD4}" type="presParOf" srcId="{39C07342-66D0-484C-ADCC-D34DE96E624C}" destId="{F8396446-3F08-4798-B749-3F2AB685A77F}" srcOrd="9" destOrd="0" presId="urn:microsoft.com/office/officeart/2005/8/layout/radial6"/>
    <dgm:cxn modelId="{B9893CED-9DF9-4CC6-AD22-1CAE87696FD9}" type="presParOf" srcId="{39C07342-66D0-484C-ADCC-D34DE96E624C}" destId="{297302A0-F3CA-4286-AC26-B7773BB9D8EB}" srcOrd="10" destOrd="0" presId="urn:microsoft.com/office/officeart/2005/8/layout/radial6"/>
    <dgm:cxn modelId="{18439F2E-8BB4-4FB1-BA5C-D58582E7F18B}" type="presParOf" srcId="{39C07342-66D0-484C-ADCC-D34DE96E624C}" destId="{7C721761-B3C2-4874-AB60-51DD632B123A}" srcOrd="11" destOrd="0" presId="urn:microsoft.com/office/officeart/2005/8/layout/radial6"/>
    <dgm:cxn modelId="{A66A193D-2E8B-4D4B-8E2F-A53793828605}" type="presParOf" srcId="{39C07342-66D0-484C-ADCC-D34DE96E624C}" destId="{804F60CC-1F0A-4E4F-9521-25D8A1C95E2B}" srcOrd="12" destOrd="0" presId="urn:microsoft.com/office/officeart/2005/8/layout/radial6"/>
    <dgm:cxn modelId="{62D9438F-F9DE-41F6-8D3D-2336A7996675}" type="presParOf" srcId="{39C07342-66D0-484C-ADCC-D34DE96E624C}" destId="{630767DE-A662-4205-8B2C-011BF8D48268}" srcOrd="13" destOrd="0" presId="urn:microsoft.com/office/officeart/2005/8/layout/radial6"/>
    <dgm:cxn modelId="{4D8E9D21-BAFC-4AE0-B0D6-39204D867218}" type="presParOf" srcId="{39C07342-66D0-484C-ADCC-D34DE96E624C}" destId="{62F96370-BD34-4829-B446-E0EBA5855384}" srcOrd="14" destOrd="0" presId="urn:microsoft.com/office/officeart/2005/8/layout/radial6"/>
    <dgm:cxn modelId="{D7C59302-E9EE-4EE4-AD2F-B18597A659F1}" type="presParOf" srcId="{39C07342-66D0-484C-ADCC-D34DE96E624C}" destId="{4C2C4B1C-7F98-4CC4-BADF-D63B10A1882E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AAFCC-83E3-4424-BDCE-DE0D2F388804}">
      <dsp:nvSpPr>
        <dsp:cNvPr id="0" name=""/>
        <dsp:cNvSpPr/>
      </dsp:nvSpPr>
      <dsp:spPr>
        <a:xfrm>
          <a:off x="1784497" y="1801919"/>
          <a:ext cx="2349204" cy="231229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lethia pro regular"/>
            </a:rPr>
            <a:t>CROP PRODUCTION</a:t>
          </a:r>
          <a:endParaRPr lang="ru-RU" sz="1400" b="1" kern="1200" dirty="0">
            <a:latin typeface="alethia pro regular"/>
          </a:endParaRPr>
        </a:p>
      </dsp:txBody>
      <dsp:txXfrm>
        <a:off x="2128530" y="2140547"/>
        <a:ext cx="1661138" cy="1635040"/>
      </dsp:txXfrm>
    </dsp:sp>
    <dsp:sp modelId="{714D29A8-462C-45CB-BD37-FA0C540BEF8F}">
      <dsp:nvSpPr>
        <dsp:cNvPr id="0" name=""/>
        <dsp:cNvSpPr/>
      </dsp:nvSpPr>
      <dsp:spPr>
        <a:xfrm rot="16200000">
          <a:off x="2893582" y="1417713"/>
          <a:ext cx="131035" cy="528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lethia pro regular"/>
          </a:endParaRPr>
        </a:p>
      </dsp:txBody>
      <dsp:txXfrm>
        <a:off x="2913237" y="1543086"/>
        <a:ext cx="91725" cy="317156"/>
      </dsp:txXfrm>
    </dsp:sp>
    <dsp:sp modelId="{2C85C92F-BBBE-43E6-888F-ACC740DAE493}">
      <dsp:nvSpPr>
        <dsp:cNvPr id="0" name=""/>
        <dsp:cNvSpPr/>
      </dsp:nvSpPr>
      <dsp:spPr>
        <a:xfrm>
          <a:off x="2181758" y="0"/>
          <a:ext cx="1554683" cy="155468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lethia pro regular"/>
            </a:rPr>
            <a:t>Seeds of grain crops</a:t>
          </a:r>
          <a:endParaRPr lang="ru-RU" sz="1400" b="1" kern="1200" dirty="0">
            <a:latin typeface="alethia pro regular"/>
          </a:endParaRPr>
        </a:p>
      </dsp:txBody>
      <dsp:txXfrm>
        <a:off x="2409436" y="227678"/>
        <a:ext cx="1099327" cy="1099327"/>
      </dsp:txXfrm>
    </dsp:sp>
    <dsp:sp modelId="{42A8A2D5-4463-4C81-A9AF-8192C18773E5}">
      <dsp:nvSpPr>
        <dsp:cNvPr id="0" name=""/>
        <dsp:cNvSpPr/>
      </dsp:nvSpPr>
      <dsp:spPr>
        <a:xfrm rot="20520000">
          <a:off x="4119196" y="2297224"/>
          <a:ext cx="120699" cy="528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lethia pro regular"/>
          </a:endParaRPr>
        </a:p>
      </dsp:txBody>
      <dsp:txXfrm>
        <a:off x="4120082" y="2408537"/>
        <a:ext cx="84489" cy="317156"/>
      </dsp:txXfrm>
    </dsp:sp>
    <dsp:sp modelId="{DF43276A-9C52-4292-84ED-18D3BA210CF0}">
      <dsp:nvSpPr>
        <dsp:cNvPr id="0" name=""/>
        <dsp:cNvSpPr/>
      </dsp:nvSpPr>
      <dsp:spPr>
        <a:xfrm>
          <a:off x="4253043" y="1507724"/>
          <a:ext cx="1554683" cy="1554683"/>
        </a:xfrm>
        <a:prstGeom prst="ellipse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lethia pro regular"/>
            </a:rPr>
            <a:t>Commodity grain</a:t>
          </a:r>
          <a:endParaRPr lang="ru-RU" sz="1400" b="1" kern="1200" dirty="0">
            <a:latin typeface="alethia pro regular"/>
          </a:endParaRPr>
        </a:p>
      </dsp:txBody>
      <dsp:txXfrm>
        <a:off x="4480721" y="1735402"/>
        <a:ext cx="1099327" cy="1099327"/>
      </dsp:txXfrm>
    </dsp:sp>
    <dsp:sp modelId="{F0CAEA0A-9706-46EC-A063-855E6E52147F}">
      <dsp:nvSpPr>
        <dsp:cNvPr id="0" name=""/>
        <dsp:cNvSpPr/>
      </dsp:nvSpPr>
      <dsp:spPr>
        <a:xfrm rot="3240000">
          <a:off x="3647136" y="3727621"/>
          <a:ext cx="126199" cy="528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lethia pro regular"/>
          </a:endParaRPr>
        </a:p>
      </dsp:txBody>
      <dsp:txXfrm>
        <a:off x="3654939" y="3818024"/>
        <a:ext cx="88339" cy="317156"/>
      </dsp:txXfrm>
    </dsp:sp>
    <dsp:sp modelId="{2ECA738C-DA59-460A-859E-436B33210AC1}">
      <dsp:nvSpPr>
        <dsp:cNvPr id="0" name=""/>
        <dsp:cNvSpPr/>
      </dsp:nvSpPr>
      <dsp:spPr>
        <a:xfrm>
          <a:off x="3461883" y="3942666"/>
          <a:ext cx="1554683" cy="1554683"/>
        </a:xfrm>
        <a:prstGeom prst="ellips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latin typeface="alethia pro regular"/>
            </a:rPr>
            <a:t>Horticulture agroforestry melioration</a:t>
          </a:r>
          <a:endParaRPr lang="ru-RU" sz="1300" b="1" kern="1200" dirty="0">
            <a:latin typeface="alethia pro regular"/>
          </a:endParaRPr>
        </a:p>
      </dsp:txBody>
      <dsp:txXfrm>
        <a:off x="3689561" y="4170344"/>
        <a:ext cx="1099327" cy="1099327"/>
      </dsp:txXfrm>
    </dsp:sp>
    <dsp:sp modelId="{E2017F45-61B4-42BB-8810-07385A815ADB}">
      <dsp:nvSpPr>
        <dsp:cNvPr id="0" name=""/>
        <dsp:cNvSpPr/>
      </dsp:nvSpPr>
      <dsp:spPr>
        <a:xfrm rot="7543843">
          <a:off x="2153781" y="3728199"/>
          <a:ext cx="122329" cy="528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lethia pro regular"/>
          </a:endParaRPr>
        </a:p>
      </dsp:txBody>
      <dsp:txXfrm rot="10800000">
        <a:off x="2182846" y="3819021"/>
        <a:ext cx="85630" cy="317156"/>
      </dsp:txXfrm>
    </dsp:sp>
    <dsp:sp modelId="{68D5164A-83A8-4DDC-8524-2D63F4093085}">
      <dsp:nvSpPr>
        <dsp:cNvPr id="0" name=""/>
        <dsp:cNvSpPr/>
      </dsp:nvSpPr>
      <dsp:spPr>
        <a:xfrm>
          <a:off x="914239" y="3942670"/>
          <a:ext cx="1554683" cy="1554683"/>
        </a:xfrm>
        <a:prstGeom prst="ellipse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lethia pro regular"/>
            </a:rPr>
            <a:t>Technical crops</a:t>
          </a:r>
          <a:endParaRPr lang="ru-RU" sz="1400" b="1" kern="1200" dirty="0">
            <a:latin typeface="alethia pro regular"/>
          </a:endParaRPr>
        </a:p>
      </dsp:txBody>
      <dsp:txXfrm>
        <a:off x="1141917" y="4170348"/>
        <a:ext cx="1099327" cy="1099327"/>
      </dsp:txXfrm>
    </dsp:sp>
    <dsp:sp modelId="{DAA74F8C-6BC5-4EFB-B905-6DF5EE529B97}">
      <dsp:nvSpPr>
        <dsp:cNvPr id="0" name=""/>
        <dsp:cNvSpPr/>
      </dsp:nvSpPr>
      <dsp:spPr>
        <a:xfrm rot="11880000">
          <a:off x="1678303" y="2297224"/>
          <a:ext cx="120699" cy="528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lethia pro regular"/>
          </a:endParaRPr>
        </a:p>
      </dsp:txBody>
      <dsp:txXfrm rot="10800000">
        <a:off x="1713627" y="2408537"/>
        <a:ext cx="84489" cy="317156"/>
      </dsp:txXfrm>
    </dsp:sp>
    <dsp:sp modelId="{CA288A47-5CB5-478B-98BB-1740CF692DFD}">
      <dsp:nvSpPr>
        <dsp:cNvPr id="0" name=""/>
        <dsp:cNvSpPr/>
      </dsp:nvSpPr>
      <dsp:spPr>
        <a:xfrm>
          <a:off x="110472" y="1507724"/>
          <a:ext cx="1554683" cy="1554683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lethia pro regular"/>
            </a:rPr>
            <a:t>Oil crops</a:t>
          </a:r>
          <a:endParaRPr lang="ru-RU" sz="1400" b="1" kern="1200" dirty="0">
            <a:latin typeface="alethia pro regular"/>
          </a:endParaRPr>
        </a:p>
      </dsp:txBody>
      <dsp:txXfrm>
        <a:off x="338150" y="1735402"/>
        <a:ext cx="1099327" cy="10993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C4B1C-7F98-4CC4-BADF-D63B10A1882E}">
      <dsp:nvSpPr>
        <dsp:cNvPr id="0" name=""/>
        <dsp:cNvSpPr/>
      </dsp:nvSpPr>
      <dsp:spPr>
        <a:xfrm>
          <a:off x="616982" y="693990"/>
          <a:ext cx="4646134" cy="4646134"/>
        </a:xfrm>
        <a:prstGeom prst="blockArc">
          <a:avLst>
            <a:gd name="adj1" fmla="val 11880000"/>
            <a:gd name="adj2" fmla="val 1620000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F60CC-1F0A-4E4F-9521-25D8A1C95E2B}">
      <dsp:nvSpPr>
        <dsp:cNvPr id="0" name=""/>
        <dsp:cNvSpPr/>
      </dsp:nvSpPr>
      <dsp:spPr>
        <a:xfrm>
          <a:off x="616982" y="693990"/>
          <a:ext cx="4646134" cy="4646134"/>
        </a:xfrm>
        <a:prstGeom prst="blockArc">
          <a:avLst>
            <a:gd name="adj1" fmla="val 7560000"/>
            <a:gd name="adj2" fmla="val 1188000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396446-3F08-4798-B749-3F2AB685A77F}">
      <dsp:nvSpPr>
        <dsp:cNvPr id="0" name=""/>
        <dsp:cNvSpPr/>
      </dsp:nvSpPr>
      <dsp:spPr>
        <a:xfrm>
          <a:off x="616982" y="693990"/>
          <a:ext cx="4646134" cy="4646134"/>
        </a:xfrm>
        <a:prstGeom prst="blockArc">
          <a:avLst>
            <a:gd name="adj1" fmla="val 3240000"/>
            <a:gd name="adj2" fmla="val 756000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456C74-923F-465B-A1E1-1C28E6E08A00}">
      <dsp:nvSpPr>
        <dsp:cNvPr id="0" name=""/>
        <dsp:cNvSpPr/>
      </dsp:nvSpPr>
      <dsp:spPr>
        <a:xfrm>
          <a:off x="616982" y="693990"/>
          <a:ext cx="4646134" cy="4646134"/>
        </a:xfrm>
        <a:prstGeom prst="blockArc">
          <a:avLst>
            <a:gd name="adj1" fmla="val 20520000"/>
            <a:gd name="adj2" fmla="val 324000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74F13-EE80-4AC9-8FDB-63AA994F8B6A}">
      <dsp:nvSpPr>
        <dsp:cNvPr id="0" name=""/>
        <dsp:cNvSpPr/>
      </dsp:nvSpPr>
      <dsp:spPr>
        <a:xfrm>
          <a:off x="616982" y="693990"/>
          <a:ext cx="4646134" cy="4646134"/>
        </a:xfrm>
        <a:prstGeom prst="blockArc">
          <a:avLst>
            <a:gd name="adj1" fmla="val 16200000"/>
            <a:gd name="adj2" fmla="val 2052000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E7E77-49D2-4BCC-BF84-A8CAC2EEF005}">
      <dsp:nvSpPr>
        <dsp:cNvPr id="0" name=""/>
        <dsp:cNvSpPr/>
      </dsp:nvSpPr>
      <dsp:spPr>
        <a:xfrm>
          <a:off x="1871984" y="1948992"/>
          <a:ext cx="2136130" cy="21361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2">
                  <a:lumMod val="25000"/>
                </a:schemeClr>
              </a:solidFill>
              <a:latin typeface="alethia pro regular"/>
            </a:rPr>
            <a:t>RESEARCH ACTIVITIES OF AF KOLOS</a:t>
          </a:r>
        </a:p>
      </dsp:txBody>
      <dsp:txXfrm>
        <a:off x="2184813" y="2261821"/>
        <a:ext cx="1510472" cy="1510472"/>
      </dsp:txXfrm>
    </dsp:sp>
    <dsp:sp modelId="{C748CD64-364D-4E6D-9C30-A4A2B3B0254C}">
      <dsp:nvSpPr>
        <dsp:cNvPr id="0" name=""/>
        <dsp:cNvSpPr/>
      </dsp:nvSpPr>
      <dsp:spPr>
        <a:xfrm>
          <a:off x="2192404" y="175"/>
          <a:ext cx="1495291" cy="1495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200" b="1" kern="1200" dirty="0" smtClean="0">
              <a:solidFill>
                <a:schemeClr val="bg2">
                  <a:lumMod val="25000"/>
                </a:schemeClr>
              </a:solidFill>
              <a:latin typeface="alethia pro regular"/>
            </a:rPr>
            <a:t>Department of selection and primary seed production</a:t>
          </a:r>
          <a:endParaRPr lang="uk-UA" sz="1200" b="1" kern="1200" dirty="0">
            <a:solidFill>
              <a:schemeClr val="bg2">
                <a:lumMod val="25000"/>
              </a:schemeClr>
            </a:solidFill>
            <a:latin typeface="alethia pro regular"/>
          </a:endParaRPr>
        </a:p>
      </dsp:txBody>
      <dsp:txXfrm>
        <a:off x="2411384" y="219155"/>
        <a:ext cx="1057331" cy="1057331"/>
      </dsp:txXfrm>
    </dsp:sp>
    <dsp:sp modelId="{3FAADF8B-FB0C-41E9-ABE2-89CA643888F8}">
      <dsp:nvSpPr>
        <dsp:cNvPr id="0" name=""/>
        <dsp:cNvSpPr/>
      </dsp:nvSpPr>
      <dsp:spPr>
        <a:xfrm>
          <a:off x="4350576" y="1568179"/>
          <a:ext cx="1495291" cy="1495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2">
                  <a:lumMod val="25000"/>
                </a:schemeClr>
              </a:solidFill>
              <a:latin typeface="alethia pro regular"/>
            </a:rPr>
            <a:t>Microbiological department</a:t>
          </a:r>
          <a:endParaRPr lang="uk-UA" sz="1200" b="1" kern="1200" dirty="0">
            <a:solidFill>
              <a:schemeClr val="bg2">
                <a:lumMod val="25000"/>
              </a:schemeClr>
            </a:solidFill>
            <a:latin typeface="alethia pro regular"/>
          </a:endParaRPr>
        </a:p>
      </dsp:txBody>
      <dsp:txXfrm>
        <a:off x="4569556" y="1787159"/>
        <a:ext cx="1057331" cy="1057331"/>
      </dsp:txXfrm>
    </dsp:sp>
    <dsp:sp modelId="{05BFF324-C90B-443F-B8CE-54B3BA9DF1C4}">
      <dsp:nvSpPr>
        <dsp:cNvPr id="0" name=""/>
        <dsp:cNvSpPr/>
      </dsp:nvSpPr>
      <dsp:spPr>
        <a:xfrm>
          <a:off x="3526228" y="4105262"/>
          <a:ext cx="1495291" cy="1495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200" b="1" kern="1200" dirty="0" smtClean="0">
              <a:solidFill>
                <a:schemeClr val="bg2">
                  <a:lumMod val="25000"/>
                </a:schemeClr>
              </a:solidFill>
              <a:latin typeface="alethia pro regular"/>
            </a:rPr>
            <a:t>Department for determination of seeds sowing qualities</a:t>
          </a:r>
          <a:endParaRPr lang="uk-UA" sz="1200" b="1" kern="1200" dirty="0">
            <a:solidFill>
              <a:schemeClr val="bg2">
                <a:lumMod val="25000"/>
              </a:schemeClr>
            </a:solidFill>
            <a:latin typeface="alethia pro regular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200" b="1" kern="1200" dirty="0">
              <a:solidFill>
                <a:schemeClr val="bg2">
                  <a:lumMod val="25000"/>
                </a:schemeClr>
              </a:solidFill>
              <a:latin typeface="alethia pro regular"/>
            </a:rPr>
            <a:t> </a:t>
          </a:r>
        </a:p>
      </dsp:txBody>
      <dsp:txXfrm>
        <a:off x="3745208" y="4324242"/>
        <a:ext cx="1057331" cy="1057331"/>
      </dsp:txXfrm>
    </dsp:sp>
    <dsp:sp modelId="{297302A0-F3CA-4286-AC26-B7773BB9D8EB}">
      <dsp:nvSpPr>
        <dsp:cNvPr id="0" name=""/>
        <dsp:cNvSpPr/>
      </dsp:nvSpPr>
      <dsp:spPr>
        <a:xfrm>
          <a:off x="858580" y="4105262"/>
          <a:ext cx="1495291" cy="1495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2">
                  <a:lumMod val="25000"/>
                </a:schemeClr>
              </a:solidFill>
              <a:latin typeface="alethia pro regular"/>
            </a:rPr>
            <a:t>Department of agrochemical research</a:t>
          </a:r>
          <a:endParaRPr lang="uk-UA" sz="1200" b="1" kern="1200" dirty="0">
            <a:solidFill>
              <a:schemeClr val="bg2">
                <a:lumMod val="25000"/>
              </a:schemeClr>
            </a:solidFill>
            <a:latin typeface="alethia pro regular"/>
          </a:endParaRPr>
        </a:p>
      </dsp:txBody>
      <dsp:txXfrm>
        <a:off x="1077560" y="4324242"/>
        <a:ext cx="1057331" cy="1057331"/>
      </dsp:txXfrm>
    </dsp:sp>
    <dsp:sp modelId="{630767DE-A662-4205-8B2C-011BF8D48268}">
      <dsp:nvSpPr>
        <dsp:cNvPr id="0" name=""/>
        <dsp:cNvSpPr/>
      </dsp:nvSpPr>
      <dsp:spPr>
        <a:xfrm>
          <a:off x="34232" y="1568179"/>
          <a:ext cx="1495291" cy="1495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2">
                  <a:lumMod val="25000"/>
                </a:schemeClr>
              </a:solidFill>
              <a:latin typeface="alethia pro regular"/>
            </a:rPr>
            <a:t>Analytical department</a:t>
          </a:r>
          <a:endParaRPr lang="uk-UA" sz="1200" b="1" kern="1200" dirty="0">
            <a:solidFill>
              <a:schemeClr val="bg2">
                <a:lumMod val="25000"/>
              </a:schemeClr>
            </a:solidFill>
            <a:latin typeface="alethia pro regular"/>
          </a:endParaRPr>
        </a:p>
      </dsp:txBody>
      <dsp:txXfrm>
        <a:off x="253212" y="1787159"/>
        <a:ext cx="1057331" cy="1057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57D20-56A2-4E99-81CD-3CE1AE6E71C4}" type="datetimeFigureOut">
              <a:rPr lang="ru-RU" smtClean="0"/>
              <a:t>пн 12.09.22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FB9F7-89D7-4C41-A7D9-B6B9707489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76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AEF0C-5BCF-4FED-8E0E-F163C3201F84}" type="datetimeFigureOut">
              <a:rPr lang="ru-RU" smtClean="0"/>
              <a:t>пн 12.09.22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67EA-4CF7-4A35-BD61-B9A08FA86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754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AEF0C-5BCF-4FED-8E0E-F163C3201F84}" type="datetimeFigureOut">
              <a:rPr lang="ru-RU" smtClean="0"/>
              <a:t>пн 12.09.22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67EA-4CF7-4A35-BD61-B9A08FA86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525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AEF0C-5BCF-4FED-8E0E-F163C3201F84}" type="datetimeFigureOut">
              <a:rPr lang="ru-RU" smtClean="0"/>
              <a:t>пн 12.09.22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67EA-4CF7-4A35-BD61-B9A08FA86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59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AEF0C-5BCF-4FED-8E0E-F163C3201F84}" type="datetimeFigureOut">
              <a:rPr lang="ru-RU" smtClean="0"/>
              <a:t>пн 12.09.22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67EA-4CF7-4A35-BD61-B9A08FA86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94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AEF0C-5BCF-4FED-8E0E-F163C3201F84}" type="datetimeFigureOut">
              <a:rPr lang="ru-RU" smtClean="0"/>
              <a:t>пн 12.09.22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67EA-4CF7-4A35-BD61-B9A08FA86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756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AEF0C-5BCF-4FED-8E0E-F163C3201F84}" type="datetimeFigureOut">
              <a:rPr lang="ru-RU" smtClean="0"/>
              <a:t>пн 12.09.22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67EA-4CF7-4A35-BD61-B9A08FA86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86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AEF0C-5BCF-4FED-8E0E-F163C3201F84}" type="datetimeFigureOut">
              <a:rPr lang="ru-RU" smtClean="0"/>
              <a:t>пн 12.09.22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67EA-4CF7-4A35-BD61-B9A08FA86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393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AEF0C-5BCF-4FED-8E0E-F163C3201F84}" type="datetimeFigureOut">
              <a:rPr lang="ru-RU" smtClean="0"/>
              <a:t>пн 12.09.22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67EA-4CF7-4A35-BD61-B9A08FA86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503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AEF0C-5BCF-4FED-8E0E-F163C3201F84}" type="datetimeFigureOut">
              <a:rPr lang="ru-RU" smtClean="0"/>
              <a:t>пн 12.09.22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67EA-4CF7-4A35-BD61-B9A08FA86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001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AEF0C-5BCF-4FED-8E0E-F163C3201F84}" type="datetimeFigureOut">
              <a:rPr lang="ru-RU" smtClean="0"/>
              <a:t>пн 12.09.22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67EA-4CF7-4A35-BD61-B9A08FA86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831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AEF0C-5BCF-4FED-8E0E-F163C3201F84}" type="datetimeFigureOut">
              <a:rPr lang="ru-RU" smtClean="0"/>
              <a:t>пн 12.09.22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067EA-4CF7-4A35-BD61-B9A08FA86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5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AEF0C-5BCF-4FED-8E0E-F163C3201F84}" type="datetimeFigureOut">
              <a:rPr lang="ru-RU" smtClean="0"/>
              <a:t>пн 12.09.22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067EA-4CF7-4A35-BD61-B9A08FA86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30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4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3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42.png"/><Relationship Id="rId4" Type="http://schemas.openxmlformats.org/officeDocument/2006/relationships/diagramData" Target="../diagrams/data2.xm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agrokolos@i.ua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hyperlink" Target="tel:+380992246994" TargetMode="External"/><Relationship Id="rId5" Type="http://schemas.openxmlformats.org/officeDocument/2006/relationships/hyperlink" Target="tel:+380987815126" TargetMode="External"/><Relationship Id="rId4" Type="http://schemas.openxmlformats.org/officeDocument/2006/relationships/hyperlink" Target="http://www.agrokolos.com.u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oogle.com/maps/place/&#1055;&#1091;&#1089;&#1090;&#1086;&#1074;&#1072;&#1088;&#1086;&#1074;&#1082;&#1072;,+&#1050;&#1080;&#1077;&#1074;&#1089;&#1082;&#1072;&#1103;+&#1086;&#1073;&#1083;&#1072;&#1089;&#1090;&#1100;,+09051/@49.7031177,29.7809711,13z/data=!3m1!4b1!4m5!3m4!1s0x40d339791c306647:0x839f683eeda3152e!8m2!3d49.6956776!4d29.8260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9" t="8070" r="4754" b="40760"/>
          <a:stretch/>
        </p:blipFill>
        <p:spPr>
          <a:xfrm>
            <a:off x="418084" y="2924919"/>
            <a:ext cx="5322316" cy="2383681"/>
          </a:xfrm>
          <a:custGeom>
            <a:avLst/>
            <a:gdLst/>
            <a:ahLst/>
            <a:cxnLst/>
            <a:rect l="l" t="t" r="r" b="b"/>
            <a:pathLst>
              <a:path w="5342632" h="2392780">
                <a:moveTo>
                  <a:pt x="3815507" y="1452186"/>
                </a:moveTo>
                <a:cubicBezTo>
                  <a:pt x="3724722" y="1452186"/>
                  <a:pt x="3651548" y="1483316"/>
                  <a:pt x="3595985" y="1545576"/>
                </a:cubicBezTo>
                <a:cubicBezTo>
                  <a:pt x="3540423" y="1607835"/>
                  <a:pt x="3512642" y="1701721"/>
                  <a:pt x="3512642" y="1827233"/>
                </a:cubicBezTo>
                <a:cubicBezTo>
                  <a:pt x="3512642" y="1950760"/>
                  <a:pt x="3541167" y="2044398"/>
                  <a:pt x="3598218" y="2108146"/>
                </a:cubicBezTo>
                <a:cubicBezTo>
                  <a:pt x="3655269" y="2171894"/>
                  <a:pt x="3727698" y="2203768"/>
                  <a:pt x="3815507" y="2203768"/>
                </a:cubicBezTo>
                <a:cubicBezTo>
                  <a:pt x="3903315" y="2203768"/>
                  <a:pt x="3975373" y="2172142"/>
                  <a:pt x="4031680" y="2108890"/>
                </a:cubicBezTo>
                <a:cubicBezTo>
                  <a:pt x="4087986" y="2045638"/>
                  <a:pt x="4116140" y="1950760"/>
                  <a:pt x="4116140" y="1824256"/>
                </a:cubicBezTo>
                <a:cubicBezTo>
                  <a:pt x="4116140" y="1699241"/>
                  <a:pt x="4088730" y="1605975"/>
                  <a:pt x="4033912" y="1544460"/>
                </a:cubicBezTo>
                <a:cubicBezTo>
                  <a:pt x="3979094" y="1482944"/>
                  <a:pt x="3906292" y="1452186"/>
                  <a:pt x="3815507" y="1452186"/>
                </a:cubicBezTo>
                <a:close/>
                <a:moveTo>
                  <a:pt x="1700957" y="1452186"/>
                </a:moveTo>
                <a:cubicBezTo>
                  <a:pt x="1610172" y="1452186"/>
                  <a:pt x="1536998" y="1483316"/>
                  <a:pt x="1481436" y="1545576"/>
                </a:cubicBezTo>
                <a:cubicBezTo>
                  <a:pt x="1425873" y="1607835"/>
                  <a:pt x="1398092" y="1701721"/>
                  <a:pt x="1398092" y="1827233"/>
                </a:cubicBezTo>
                <a:cubicBezTo>
                  <a:pt x="1398092" y="1950760"/>
                  <a:pt x="1426617" y="2044398"/>
                  <a:pt x="1483668" y="2108146"/>
                </a:cubicBezTo>
                <a:cubicBezTo>
                  <a:pt x="1540719" y="2171894"/>
                  <a:pt x="1613148" y="2203768"/>
                  <a:pt x="1700957" y="2203768"/>
                </a:cubicBezTo>
                <a:cubicBezTo>
                  <a:pt x="1788766" y="2203768"/>
                  <a:pt x="1860823" y="2172142"/>
                  <a:pt x="1917130" y="2108890"/>
                </a:cubicBezTo>
                <a:cubicBezTo>
                  <a:pt x="1973436" y="2045638"/>
                  <a:pt x="2001590" y="1950760"/>
                  <a:pt x="2001590" y="1824256"/>
                </a:cubicBezTo>
                <a:cubicBezTo>
                  <a:pt x="2001590" y="1699241"/>
                  <a:pt x="1974180" y="1605975"/>
                  <a:pt x="1919362" y="1544460"/>
                </a:cubicBezTo>
                <a:cubicBezTo>
                  <a:pt x="1864544" y="1482944"/>
                  <a:pt x="1791742" y="1452186"/>
                  <a:pt x="1700957" y="1452186"/>
                </a:cubicBezTo>
                <a:close/>
                <a:moveTo>
                  <a:pt x="2402830" y="1291452"/>
                </a:moveTo>
                <a:lnTo>
                  <a:pt x="2623096" y="1291452"/>
                </a:lnTo>
                <a:lnTo>
                  <a:pt x="2623096" y="2189629"/>
                </a:lnTo>
                <a:lnTo>
                  <a:pt x="3170783" y="2189629"/>
                </a:lnTo>
                <a:lnTo>
                  <a:pt x="3170783" y="2373432"/>
                </a:lnTo>
                <a:lnTo>
                  <a:pt x="2402830" y="2373432"/>
                </a:lnTo>
                <a:close/>
                <a:moveTo>
                  <a:pt x="113854" y="1282522"/>
                </a:moveTo>
                <a:lnTo>
                  <a:pt x="334119" y="1282522"/>
                </a:lnTo>
                <a:lnTo>
                  <a:pt x="334119" y="1766958"/>
                </a:lnTo>
                <a:lnTo>
                  <a:pt x="779116" y="1282522"/>
                </a:lnTo>
                <a:lnTo>
                  <a:pt x="1075283" y="1282522"/>
                </a:lnTo>
                <a:lnTo>
                  <a:pt x="664518" y="1707426"/>
                </a:lnTo>
                <a:lnTo>
                  <a:pt x="1097608" y="2373432"/>
                </a:lnTo>
                <a:lnTo>
                  <a:pt x="812602" y="2373432"/>
                </a:lnTo>
                <a:lnTo>
                  <a:pt x="512713" y="1861463"/>
                </a:lnTo>
                <a:lnTo>
                  <a:pt x="334119" y="2043778"/>
                </a:lnTo>
                <a:lnTo>
                  <a:pt x="334119" y="2373432"/>
                </a:lnTo>
                <a:lnTo>
                  <a:pt x="113854" y="2373432"/>
                </a:lnTo>
                <a:close/>
                <a:moveTo>
                  <a:pt x="4893171" y="1263919"/>
                </a:moveTo>
                <a:cubicBezTo>
                  <a:pt x="5030093" y="1263919"/>
                  <a:pt x="5133156" y="1293932"/>
                  <a:pt x="5202362" y="1353960"/>
                </a:cubicBezTo>
                <a:cubicBezTo>
                  <a:pt x="5271567" y="1413987"/>
                  <a:pt x="5307906" y="1494106"/>
                  <a:pt x="5311378" y="1594317"/>
                </a:cubicBezTo>
                <a:lnTo>
                  <a:pt x="5091113" y="1603991"/>
                </a:lnTo>
                <a:cubicBezTo>
                  <a:pt x="5081686" y="1547932"/>
                  <a:pt x="5061471" y="1507625"/>
                  <a:pt x="5030465" y="1483068"/>
                </a:cubicBezTo>
                <a:cubicBezTo>
                  <a:pt x="4999459" y="1458511"/>
                  <a:pt x="4952950" y="1446233"/>
                  <a:pt x="4890939" y="1446233"/>
                </a:cubicBezTo>
                <a:cubicBezTo>
                  <a:pt x="4826943" y="1446233"/>
                  <a:pt x="4776837" y="1459379"/>
                  <a:pt x="4740623" y="1485672"/>
                </a:cubicBezTo>
                <a:cubicBezTo>
                  <a:pt x="4717306" y="1502540"/>
                  <a:pt x="4705648" y="1525112"/>
                  <a:pt x="4705648" y="1553389"/>
                </a:cubicBezTo>
                <a:cubicBezTo>
                  <a:pt x="4705648" y="1579186"/>
                  <a:pt x="4716562" y="1601262"/>
                  <a:pt x="4738390" y="1619618"/>
                </a:cubicBezTo>
                <a:cubicBezTo>
                  <a:pt x="4766171" y="1642934"/>
                  <a:pt x="4833640" y="1667243"/>
                  <a:pt x="4940796" y="1692544"/>
                </a:cubicBezTo>
                <a:cubicBezTo>
                  <a:pt x="5047952" y="1717844"/>
                  <a:pt x="5127203" y="1744013"/>
                  <a:pt x="5178549" y="1771050"/>
                </a:cubicBezTo>
                <a:cubicBezTo>
                  <a:pt x="5229895" y="1798087"/>
                  <a:pt x="5270078" y="1835046"/>
                  <a:pt x="5299100" y="1881927"/>
                </a:cubicBezTo>
                <a:cubicBezTo>
                  <a:pt x="5328121" y="1928808"/>
                  <a:pt x="5342632" y="1986727"/>
                  <a:pt x="5342632" y="2055684"/>
                </a:cubicBezTo>
                <a:cubicBezTo>
                  <a:pt x="5342632" y="2118192"/>
                  <a:pt x="5325269" y="2176731"/>
                  <a:pt x="5290542" y="2231301"/>
                </a:cubicBezTo>
                <a:cubicBezTo>
                  <a:pt x="5255816" y="2285872"/>
                  <a:pt x="5206703" y="2326427"/>
                  <a:pt x="5143202" y="2352968"/>
                </a:cubicBezTo>
                <a:cubicBezTo>
                  <a:pt x="5079702" y="2379509"/>
                  <a:pt x="5000575" y="2392780"/>
                  <a:pt x="4905822" y="2392780"/>
                </a:cubicBezTo>
                <a:cubicBezTo>
                  <a:pt x="4767908" y="2392780"/>
                  <a:pt x="4661992" y="2360906"/>
                  <a:pt x="4588074" y="2297158"/>
                </a:cubicBezTo>
                <a:cubicBezTo>
                  <a:pt x="4514156" y="2233410"/>
                  <a:pt x="4470003" y="2140516"/>
                  <a:pt x="4455617" y="2018477"/>
                </a:cubicBezTo>
                <a:lnTo>
                  <a:pt x="4669929" y="1997641"/>
                </a:lnTo>
                <a:cubicBezTo>
                  <a:pt x="4682828" y="2069575"/>
                  <a:pt x="4708997" y="2122409"/>
                  <a:pt x="4748436" y="2156143"/>
                </a:cubicBezTo>
                <a:cubicBezTo>
                  <a:pt x="4787875" y="2189878"/>
                  <a:pt x="4841081" y="2206745"/>
                  <a:pt x="4908054" y="2206745"/>
                </a:cubicBezTo>
                <a:cubicBezTo>
                  <a:pt x="4978995" y="2206745"/>
                  <a:pt x="5032449" y="2191738"/>
                  <a:pt x="5068416" y="2161724"/>
                </a:cubicBezTo>
                <a:cubicBezTo>
                  <a:pt x="5104383" y="2131710"/>
                  <a:pt x="5122366" y="2096612"/>
                  <a:pt x="5122366" y="2056428"/>
                </a:cubicBezTo>
                <a:cubicBezTo>
                  <a:pt x="5122366" y="2030631"/>
                  <a:pt x="5114801" y="2008679"/>
                  <a:pt x="5099670" y="1990572"/>
                </a:cubicBezTo>
                <a:cubicBezTo>
                  <a:pt x="5084539" y="1972464"/>
                  <a:pt x="5058122" y="1956713"/>
                  <a:pt x="5020419" y="1943319"/>
                </a:cubicBezTo>
                <a:cubicBezTo>
                  <a:pt x="4994622" y="1934389"/>
                  <a:pt x="4935835" y="1918514"/>
                  <a:pt x="4844058" y="1895694"/>
                </a:cubicBezTo>
                <a:cubicBezTo>
                  <a:pt x="4725988" y="1866424"/>
                  <a:pt x="4643140" y="1830457"/>
                  <a:pt x="4595515" y="1787793"/>
                </a:cubicBezTo>
                <a:cubicBezTo>
                  <a:pt x="4528542" y="1727766"/>
                  <a:pt x="4495056" y="1654592"/>
                  <a:pt x="4495056" y="1568272"/>
                </a:cubicBezTo>
                <a:cubicBezTo>
                  <a:pt x="4495056" y="1512710"/>
                  <a:pt x="4510807" y="1460744"/>
                  <a:pt x="4542309" y="1412375"/>
                </a:cubicBezTo>
                <a:cubicBezTo>
                  <a:pt x="4573811" y="1364005"/>
                  <a:pt x="4619204" y="1327170"/>
                  <a:pt x="4678487" y="1301870"/>
                </a:cubicBezTo>
                <a:cubicBezTo>
                  <a:pt x="4737770" y="1276569"/>
                  <a:pt x="4809331" y="1263919"/>
                  <a:pt x="4893171" y="1263919"/>
                </a:cubicBezTo>
                <a:close/>
                <a:moveTo>
                  <a:pt x="3813274" y="1263919"/>
                </a:moveTo>
                <a:cubicBezTo>
                  <a:pt x="3974009" y="1263919"/>
                  <a:pt x="4102621" y="1313776"/>
                  <a:pt x="4199111" y="1413491"/>
                </a:cubicBezTo>
                <a:cubicBezTo>
                  <a:pt x="4295601" y="1513206"/>
                  <a:pt x="4343847" y="1651864"/>
                  <a:pt x="4343847" y="1829465"/>
                </a:cubicBezTo>
                <a:cubicBezTo>
                  <a:pt x="4343847" y="2005579"/>
                  <a:pt x="4295974" y="2143369"/>
                  <a:pt x="4200228" y="2242835"/>
                </a:cubicBezTo>
                <a:cubicBezTo>
                  <a:pt x="4104482" y="2342302"/>
                  <a:pt x="3976489" y="2392036"/>
                  <a:pt x="3816251" y="2392036"/>
                </a:cubicBezTo>
                <a:cubicBezTo>
                  <a:pt x="3654028" y="2392036"/>
                  <a:pt x="3525044" y="2342550"/>
                  <a:pt x="3429298" y="2243579"/>
                </a:cubicBezTo>
                <a:cubicBezTo>
                  <a:pt x="3333552" y="2144609"/>
                  <a:pt x="3285679" y="2008307"/>
                  <a:pt x="3285679" y="1834674"/>
                </a:cubicBezTo>
                <a:cubicBezTo>
                  <a:pt x="3285679" y="1723549"/>
                  <a:pt x="3302298" y="1630284"/>
                  <a:pt x="3335536" y="1554878"/>
                </a:cubicBezTo>
                <a:cubicBezTo>
                  <a:pt x="3360341" y="1499315"/>
                  <a:pt x="3394199" y="1449458"/>
                  <a:pt x="3437111" y="1405305"/>
                </a:cubicBezTo>
                <a:cubicBezTo>
                  <a:pt x="3480024" y="1361153"/>
                  <a:pt x="3527029" y="1328411"/>
                  <a:pt x="3578126" y="1307079"/>
                </a:cubicBezTo>
                <a:cubicBezTo>
                  <a:pt x="3646091" y="1278305"/>
                  <a:pt x="3724474" y="1263919"/>
                  <a:pt x="3813274" y="1263919"/>
                </a:cubicBezTo>
                <a:close/>
                <a:moveTo>
                  <a:pt x="1698724" y="1263919"/>
                </a:moveTo>
                <a:cubicBezTo>
                  <a:pt x="1859459" y="1263919"/>
                  <a:pt x="1988071" y="1313776"/>
                  <a:pt x="2084561" y="1413491"/>
                </a:cubicBezTo>
                <a:cubicBezTo>
                  <a:pt x="2181052" y="1513206"/>
                  <a:pt x="2229297" y="1651864"/>
                  <a:pt x="2229297" y="1829465"/>
                </a:cubicBezTo>
                <a:cubicBezTo>
                  <a:pt x="2229297" y="2005579"/>
                  <a:pt x="2181424" y="2143369"/>
                  <a:pt x="2085678" y="2242835"/>
                </a:cubicBezTo>
                <a:cubicBezTo>
                  <a:pt x="1989932" y="2342302"/>
                  <a:pt x="1861939" y="2392036"/>
                  <a:pt x="1701701" y="2392036"/>
                </a:cubicBezTo>
                <a:cubicBezTo>
                  <a:pt x="1539478" y="2392036"/>
                  <a:pt x="1410494" y="2342550"/>
                  <a:pt x="1314748" y="2243579"/>
                </a:cubicBezTo>
                <a:cubicBezTo>
                  <a:pt x="1219002" y="2144609"/>
                  <a:pt x="1171129" y="2008307"/>
                  <a:pt x="1171129" y="1834674"/>
                </a:cubicBezTo>
                <a:cubicBezTo>
                  <a:pt x="1171129" y="1723549"/>
                  <a:pt x="1187748" y="1630284"/>
                  <a:pt x="1220986" y="1554878"/>
                </a:cubicBezTo>
                <a:cubicBezTo>
                  <a:pt x="1245791" y="1499315"/>
                  <a:pt x="1279649" y="1449458"/>
                  <a:pt x="1322562" y="1405305"/>
                </a:cubicBezTo>
                <a:cubicBezTo>
                  <a:pt x="1365473" y="1361153"/>
                  <a:pt x="1412479" y="1328411"/>
                  <a:pt x="1463576" y="1307079"/>
                </a:cubicBezTo>
                <a:cubicBezTo>
                  <a:pt x="1531541" y="1278305"/>
                  <a:pt x="1609924" y="1263919"/>
                  <a:pt x="1698724" y="1263919"/>
                </a:cubicBezTo>
                <a:close/>
                <a:moveTo>
                  <a:pt x="5075639" y="533814"/>
                </a:moveTo>
                <a:cubicBezTo>
                  <a:pt x="5056050" y="540344"/>
                  <a:pt x="5025033" y="548144"/>
                  <a:pt x="4982589" y="557213"/>
                </a:cubicBezTo>
                <a:cubicBezTo>
                  <a:pt x="4940145" y="566282"/>
                  <a:pt x="4912393" y="575170"/>
                  <a:pt x="4899334" y="583876"/>
                </a:cubicBezTo>
                <a:cubicBezTo>
                  <a:pt x="4879381" y="598024"/>
                  <a:pt x="4869406" y="615981"/>
                  <a:pt x="4869406" y="637747"/>
                </a:cubicBezTo>
                <a:cubicBezTo>
                  <a:pt x="4869406" y="659151"/>
                  <a:pt x="4877386" y="677652"/>
                  <a:pt x="4893348" y="693251"/>
                </a:cubicBezTo>
                <a:cubicBezTo>
                  <a:pt x="4909310" y="708850"/>
                  <a:pt x="4929625" y="716649"/>
                  <a:pt x="4954293" y="716649"/>
                </a:cubicBezTo>
                <a:cubicBezTo>
                  <a:pt x="4981863" y="716649"/>
                  <a:pt x="5008164" y="707580"/>
                  <a:pt x="5033195" y="689442"/>
                </a:cubicBezTo>
                <a:cubicBezTo>
                  <a:pt x="5051696" y="675657"/>
                  <a:pt x="5063849" y="658788"/>
                  <a:pt x="5069653" y="638836"/>
                </a:cubicBezTo>
                <a:cubicBezTo>
                  <a:pt x="5073644" y="625776"/>
                  <a:pt x="5075639" y="600926"/>
                  <a:pt x="5075639" y="564287"/>
                </a:cubicBezTo>
                <a:close/>
                <a:moveTo>
                  <a:pt x="2228767" y="344993"/>
                </a:moveTo>
                <a:cubicBezTo>
                  <a:pt x="2188862" y="344993"/>
                  <a:pt x="2155306" y="360229"/>
                  <a:pt x="2128098" y="390702"/>
                </a:cubicBezTo>
                <a:cubicBezTo>
                  <a:pt x="2100891" y="421175"/>
                  <a:pt x="2087287" y="465070"/>
                  <a:pt x="2087287" y="522387"/>
                </a:cubicBezTo>
                <a:cubicBezTo>
                  <a:pt x="2087287" y="579704"/>
                  <a:pt x="2100891" y="623599"/>
                  <a:pt x="2128098" y="654072"/>
                </a:cubicBezTo>
                <a:cubicBezTo>
                  <a:pt x="2155306" y="684545"/>
                  <a:pt x="2188862" y="699781"/>
                  <a:pt x="2228767" y="699781"/>
                </a:cubicBezTo>
                <a:cubicBezTo>
                  <a:pt x="2268671" y="699781"/>
                  <a:pt x="2302137" y="684545"/>
                  <a:pt x="2329163" y="654072"/>
                </a:cubicBezTo>
                <a:cubicBezTo>
                  <a:pt x="2356189" y="623599"/>
                  <a:pt x="2369702" y="579342"/>
                  <a:pt x="2369702" y="521299"/>
                </a:cubicBezTo>
                <a:cubicBezTo>
                  <a:pt x="2369702" y="464707"/>
                  <a:pt x="2356189" y="421175"/>
                  <a:pt x="2329163" y="390702"/>
                </a:cubicBezTo>
                <a:cubicBezTo>
                  <a:pt x="2302137" y="360229"/>
                  <a:pt x="2268671" y="344993"/>
                  <a:pt x="2228767" y="344993"/>
                </a:cubicBezTo>
                <a:close/>
                <a:moveTo>
                  <a:pt x="1100194" y="337375"/>
                </a:moveTo>
                <a:cubicBezTo>
                  <a:pt x="1063554" y="337375"/>
                  <a:pt x="1033354" y="351614"/>
                  <a:pt x="1009592" y="380091"/>
                </a:cubicBezTo>
                <a:cubicBezTo>
                  <a:pt x="985831" y="408568"/>
                  <a:pt x="973950" y="452010"/>
                  <a:pt x="973950" y="510416"/>
                </a:cubicBezTo>
                <a:cubicBezTo>
                  <a:pt x="973950" y="571723"/>
                  <a:pt x="985831" y="616616"/>
                  <a:pt x="1009592" y="645093"/>
                </a:cubicBezTo>
                <a:cubicBezTo>
                  <a:pt x="1033354" y="673571"/>
                  <a:pt x="1062647" y="687810"/>
                  <a:pt x="1097473" y="687810"/>
                </a:cubicBezTo>
                <a:cubicBezTo>
                  <a:pt x="1134838" y="687810"/>
                  <a:pt x="1166399" y="673208"/>
                  <a:pt x="1192156" y="644005"/>
                </a:cubicBezTo>
                <a:cubicBezTo>
                  <a:pt x="1217912" y="614802"/>
                  <a:pt x="1230790" y="571542"/>
                  <a:pt x="1230790" y="514225"/>
                </a:cubicBezTo>
                <a:cubicBezTo>
                  <a:pt x="1230790" y="454368"/>
                  <a:pt x="1218456" y="409929"/>
                  <a:pt x="1193788" y="380907"/>
                </a:cubicBezTo>
                <a:cubicBezTo>
                  <a:pt x="1169120" y="351886"/>
                  <a:pt x="1137922" y="337375"/>
                  <a:pt x="1100194" y="337375"/>
                </a:cubicBezTo>
                <a:close/>
                <a:moveTo>
                  <a:pt x="3013691" y="233442"/>
                </a:moveTo>
                <a:lnTo>
                  <a:pt x="3166598" y="233442"/>
                </a:lnTo>
                <a:lnTo>
                  <a:pt x="3166598" y="811332"/>
                </a:lnTo>
                <a:lnTo>
                  <a:pt x="3013691" y="811332"/>
                </a:lnTo>
                <a:close/>
                <a:moveTo>
                  <a:pt x="4982589" y="220382"/>
                </a:moveTo>
                <a:cubicBezTo>
                  <a:pt x="5050789" y="220382"/>
                  <a:pt x="5101577" y="228454"/>
                  <a:pt x="5134952" y="244597"/>
                </a:cubicBezTo>
                <a:cubicBezTo>
                  <a:pt x="5168326" y="260740"/>
                  <a:pt x="5191816" y="281237"/>
                  <a:pt x="5205419" y="306086"/>
                </a:cubicBezTo>
                <a:cubicBezTo>
                  <a:pt x="5219023" y="330936"/>
                  <a:pt x="5225825" y="376554"/>
                  <a:pt x="5225825" y="442941"/>
                </a:cubicBezTo>
                <a:lnTo>
                  <a:pt x="5224193" y="621423"/>
                </a:lnTo>
                <a:cubicBezTo>
                  <a:pt x="5224193" y="672210"/>
                  <a:pt x="5226641" y="709666"/>
                  <a:pt x="5231539" y="733790"/>
                </a:cubicBezTo>
                <a:cubicBezTo>
                  <a:pt x="5236436" y="757915"/>
                  <a:pt x="5245596" y="783762"/>
                  <a:pt x="5259019" y="811332"/>
                </a:cubicBezTo>
                <a:lnTo>
                  <a:pt x="5107744" y="811332"/>
                </a:lnTo>
                <a:cubicBezTo>
                  <a:pt x="5103754" y="801175"/>
                  <a:pt x="5098856" y="786120"/>
                  <a:pt x="5093052" y="766168"/>
                </a:cubicBezTo>
                <a:cubicBezTo>
                  <a:pt x="5090513" y="757098"/>
                  <a:pt x="5088699" y="751113"/>
                  <a:pt x="5087610" y="748210"/>
                </a:cubicBezTo>
                <a:cubicBezTo>
                  <a:pt x="5061491" y="773604"/>
                  <a:pt x="5033558" y="792650"/>
                  <a:pt x="5003811" y="805347"/>
                </a:cubicBezTo>
                <a:cubicBezTo>
                  <a:pt x="4974064" y="818043"/>
                  <a:pt x="4942322" y="824392"/>
                  <a:pt x="4908584" y="824392"/>
                </a:cubicBezTo>
                <a:cubicBezTo>
                  <a:pt x="4849090" y="824392"/>
                  <a:pt x="4802203" y="808249"/>
                  <a:pt x="4767921" y="775962"/>
                </a:cubicBezTo>
                <a:cubicBezTo>
                  <a:pt x="4733640" y="743676"/>
                  <a:pt x="4716499" y="702864"/>
                  <a:pt x="4716499" y="653528"/>
                </a:cubicBezTo>
                <a:cubicBezTo>
                  <a:pt x="4716499" y="620879"/>
                  <a:pt x="4724298" y="591767"/>
                  <a:pt x="4739897" y="566191"/>
                </a:cubicBezTo>
                <a:cubicBezTo>
                  <a:pt x="4755496" y="540616"/>
                  <a:pt x="4777353" y="521027"/>
                  <a:pt x="4805468" y="507423"/>
                </a:cubicBezTo>
                <a:cubicBezTo>
                  <a:pt x="4833582" y="493819"/>
                  <a:pt x="4874121" y="481938"/>
                  <a:pt x="4927085" y="471781"/>
                </a:cubicBezTo>
                <a:cubicBezTo>
                  <a:pt x="4998551" y="458358"/>
                  <a:pt x="5048069" y="445843"/>
                  <a:pt x="5075639" y="434234"/>
                </a:cubicBezTo>
                <a:lnTo>
                  <a:pt x="5075639" y="418998"/>
                </a:lnTo>
                <a:cubicBezTo>
                  <a:pt x="5075639" y="389614"/>
                  <a:pt x="5068384" y="368664"/>
                  <a:pt x="5053873" y="356148"/>
                </a:cubicBezTo>
                <a:cubicBezTo>
                  <a:pt x="5039362" y="343633"/>
                  <a:pt x="5011973" y="337375"/>
                  <a:pt x="4971706" y="337375"/>
                </a:cubicBezTo>
                <a:cubicBezTo>
                  <a:pt x="4944498" y="337375"/>
                  <a:pt x="4923276" y="342726"/>
                  <a:pt x="4908040" y="353428"/>
                </a:cubicBezTo>
                <a:cubicBezTo>
                  <a:pt x="4892804" y="364129"/>
                  <a:pt x="4880470" y="382902"/>
                  <a:pt x="4871038" y="409747"/>
                </a:cubicBezTo>
                <a:lnTo>
                  <a:pt x="4732279" y="384716"/>
                </a:lnTo>
                <a:cubicBezTo>
                  <a:pt x="4747878" y="328850"/>
                  <a:pt x="4774723" y="287494"/>
                  <a:pt x="4812814" y="260649"/>
                </a:cubicBezTo>
                <a:cubicBezTo>
                  <a:pt x="4850905" y="233805"/>
                  <a:pt x="4907496" y="220382"/>
                  <a:pt x="4982589" y="220382"/>
                </a:cubicBezTo>
                <a:close/>
                <a:moveTo>
                  <a:pt x="4075789" y="220382"/>
                </a:moveTo>
                <a:cubicBezTo>
                  <a:pt x="4112791" y="220382"/>
                  <a:pt x="4144896" y="228000"/>
                  <a:pt x="4172104" y="243237"/>
                </a:cubicBezTo>
                <a:cubicBezTo>
                  <a:pt x="4199311" y="258473"/>
                  <a:pt x="4221622" y="281509"/>
                  <a:pt x="4239035" y="312344"/>
                </a:cubicBezTo>
                <a:cubicBezTo>
                  <a:pt x="4264428" y="281509"/>
                  <a:pt x="4291817" y="258473"/>
                  <a:pt x="4321202" y="243237"/>
                </a:cubicBezTo>
                <a:cubicBezTo>
                  <a:pt x="4350586" y="228000"/>
                  <a:pt x="4381965" y="220382"/>
                  <a:pt x="4415340" y="220382"/>
                </a:cubicBezTo>
                <a:cubicBezTo>
                  <a:pt x="4457784" y="220382"/>
                  <a:pt x="4493698" y="228998"/>
                  <a:pt x="4523083" y="246229"/>
                </a:cubicBezTo>
                <a:cubicBezTo>
                  <a:pt x="4552467" y="263461"/>
                  <a:pt x="4574414" y="288764"/>
                  <a:pt x="4588925" y="322139"/>
                </a:cubicBezTo>
                <a:cubicBezTo>
                  <a:pt x="4599445" y="346807"/>
                  <a:pt x="4604706" y="386712"/>
                  <a:pt x="4604706" y="441852"/>
                </a:cubicBezTo>
                <a:lnTo>
                  <a:pt x="4604706" y="811332"/>
                </a:lnTo>
                <a:lnTo>
                  <a:pt x="4451798" y="811332"/>
                </a:lnTo>
                <a:lnTo>
                  <a:pt x="4451798" y="481031"/>
                </a:lnTo>
                <a:cubicBezTo>
                  <a:pt x="4451798" y="423714"/>
                  <a:pt x="4446538" y="386712"/>
                  <a:pt x="4436018" y="370024"/>
                </a:cubicBezTo>
                <a:cubicBezTo>
                  <a:pt x="4421870" y="348258"/>
                  <a:pt x="4400104" y="337375"/>
                  <a:pt x="4370720" y="337375"/>
                </a:cubicBezTo>
                <a:cubicBezTo>
                  <a:pt x="4349316" y="337375"/>
                  <a:pt x="4329183" y="343905"/>
                  <a:pt x="4310319" y="356965"/>
                </a:cubicBezTo>
                <a:cubicBezTo>
                  <a:pt x="4291455" y="370024"/>
                  <a:pt x="4277851" y="389160"/>
                  <a:pt x="4269507" y="414373"/>
                </a:cubicBezTo>
                <a:cubicBezTo>
                  <a:pt x="4261163" y="439585"/>
                  <a:pt x="4256992" y="479399"/>
                  <a:pt x="4256992" y="533814"/>
                </a:cubicBezTo>
                <a:lnTo>
                  <a:pt x="4256992" y="811332"/>
                </a:lnTo>
                <a:lnTo>
                  <a:pt x="4104085" y="811332"/>
                </a:lnTo>
                <a:lnTo>
                  <a:pt x="4104085" y="494635"/>
                </a:lnTo>
                <a:cubicBezTo>
                  <a:pt x="4104085" y="438406"/>
                  <a:pt x="4101364" y="402129"/>
                  <a:pt x="4095922" y="385805"/>
                </a:cubicBezTo>
                <a:cubicBezTo>
                  <a:pt x="4090481" y="369480"/>
                  <a:pt x="4082046" y="357327"/>
                  <a:pt x="4070619" y="349346"/>
                </a:cubicBezTo>
                <a:cubicBezTo>
                  <a:pt x="4059192" y="341365"/>
                  <a:pt x="4043684" y="337375"/>
                  <a:pt x="4024094" y="337375"/>
                </a:cubicBezTo>
                <a:cubicBezTo>
                  <a:pt x="4000514" y="337375"/>
                  <a:pt x="3979292" y="343724"/>
                  <a:pt x="3960428" y="356420"/>
                </a:cubicBezTo>
                <a:cubicBezTo>
                  <a:pt x="3941564" y="369117"/>
                  <a:pt x="3928051" y="387437"/>
                  <a:pt x="3919889" y="411380"/>
                </a:cubicBezTo>
                <a:cubicBezTo>
                  <a:pt x="3911727" y="435323"/>
                  <a:pt x="3907645" y="475046"/>
                  <a:pt x="3907645" y="530549"/>
                </a:cubicBezTo>
                <a:lnTo>
                  <a:pt x="3907645" y="811332"/>
                </a:lnTo>
                <a:lnTo>
                  <a:pt x="3754738" y="811332"/>
                </a:lnTo>
                <a:lnTo>
                  <a:pt x="3754738" y="233442"/>
                </a:lnTo>
                <a:lnTo>
                  <a:pt x="3895674" y="233442"/>
                </a:lnTo>
                <a:lnTo>
                  <a:pt x="3895674" y="312344"/>
                </a:lnTo>
                <a:cubicBezTo>
                  <a:pt x="3946099" y="251036"/>
                  <a:pt x="4006137" y="220382"/>
                  <a:pt x="4075789" y="220382"/>
                </a:cubicBezTo>
                <a:close/>
                <a:moveTo>
                  <a:pt x="3595195" y="220382"/>
                </a:moveTo>
                <a:cubicBezTo>
                  <a:pt x="3630020" y="220382"/>
                  <a:pt x="3663577" y="229996"/>
                  <a:pt x="3695863" y="249222"/>
                </a:cubicBezTo>
                <a:lnTo>
                  <a:pt x="3648522" y="382540"/>
                </a:lnTo>
                <a:cubicBezTo>
                  <a:pt x="3622765" y="365852"/>
                  <a:pt x="3598822" y="357509"/>
                  <a:pt x="3576693" y="357509"/>
                </a:cubicBezTo>
                <a:cubicBezTo>
                  <a:pt x="3555290" y="357509"/>
                  <a:pt x="3537152" y="363404"/>
                  <a:pt x="3522278" y="375194"/>
                </a:cubicBezTo>
                <a:cubicBezTo>
                  <a:pt x="3507405" y="386984"/>
                  <a:pt x="3495705" y="408296"/>
                  <a:pt x="3487180" y="439132"/>
                </a:cubicBezTo>
                <a:cubicBezTo>
                  <a:pt x="3478655" y="469967"/>
                  <a:pt x="3474393" y="534540"/>
                  <a:pt x="3474393" y="632850"/>
                </a:cubicBezTo>
                <a:lnTo>
                  <a:pt x="3474393" y="811332"/>
                </a:lnTo>
                <a:lnTo>
                  <a:pt x="3321486" y="811332"/>
                </a:lnTo>
                <a:lnTo>
                  <a:pt x="3321486" y="233442"/>
                </a:lnTo>
                <a:lnTo>
                  <a:pt x="3463510" y="233442"/>
                </a:lnTo>
                <a:lnTo>
                  <a:pt x="3463510" y="315609"/>
                </a:lnTo>
                <a:cubicBezTo>
                  <a:pt x="3487815" y="276793"/>
                  <a:pt x="3509672" y="251217"/>
                  <a:pt x="3529080" y="238883"/>
                </a:cubicBezTo>
                <a:cubicBezTo>
                  <a:pt x="3548488" y="226549"/>
                  <a:pt x="3570526" y="220382"/>
                  <a:pt x="3595195" y="220382"/>
                </a:cubicBezTo>
                <a:close/>
                <a:moveTo>
                  <a:pt x="2228222" y="220382"/>
                </a:moveTo>
                <a:cubicBezTo>
                  <a:pt x="2315650" y="220382"/>
                  <a:pt x="2387297" y="248769"/>
                  <a:pt x="2443163" y="305542"/>
                </a:cubicBezTo>
                <a:cubicBezTo>
                  <a:pt x="2499029" y="362315"/>
                  <a:pt x="2526962" y="434053"/>
                  <a:pt x="2526962" y="520755"/>
                </a:cubicBezTo>
                <a:cubicBezTo>
                  <a:pt x="2526962" y="608182"/>
                  <a:pt x="2498757" y="680645"/>
                  <a:pt x="2442346" y="738144"/>
                </a:cubicBezTo>
                <a:cubicBezTo>
                  <a:pt x="2385936" y="795642"/>
                  <a:pt x="2314924" y="824392"/>
                  <a:pt x="2229311" y="824392"/>
                </a:cubicBezTo>
                <a:cubicBezTo>
                  <a:pt x="2176346" y="824392"/>
                  <a:pt x="2125831" y="812421"/>
                  <a:pt x="2077764" y="788478"/>
                </a:cubicBezTo>
                <a:cubicBezTo>
                  <a:pt x="2029697" y="764535"/>
                  <a:pt x="1993148" y="729437"/>
                  <a:pt x="1968117" y="683184"/>
                </a:cubicBezTo>
                <a:cubicBezTo>
                  <a:pt x="1943086" y="636931"/>
                  <a:pt x="1930571" y="580611"/>
                  <a:pt x="1930571" y="514225"/>
                </a:cubicBezTo>
                <a:cubicBezTo>
                  <a:pt x="1930571" y="463437"/>
                  <a:pt x="1943086" y="414282"/>
                  <a:pt x="1968117" y="366759"/>
                </a:cubicBezTo>
                <a:cubicBezTo>
                  <a:pt x="1993148" y="319237"/>
                  <a:pt x="2028609" y="282960"/>
                  <a:pt x="2074499" y="257929"/>
                </a:cubicBezTo>
                <a:cubicBezTo>
                  <a:pt x="2120390" y="232898"/>
                  <a:pt x="2171631" y="220382"/>
                  <a:pt x="2228222" y="220382"/>
                </a:cubicBezTo>
                <a:close/>
                <a:moveTo>
                  <a:pt x="1794970" y="220382"/>
                </a:moveTo>
                <a:cubicBezTo>
                  <a:pt x="1829796" y="220382"/>
                  <a:pt x="1863352" y="229996"/>
                  <a:pt x="1895638" y="249222"/>
                </a:cubicBezTo>
                <a:lnTo>
                  <a:pt x="1848297" y="382540"/>
                </a:lnTo>
                <a:cubicBezTo>
                  <a:pt x="1822540" y="365852"/>
                  <a:pt x="1798598" y="357509"/>
                  <a:pt x="1776469" y="357509"/>
                </a:cubicBezTo>
                <a:cubicBezTo>
                  <a:pt x="1755065" y="357509"/>
                  <a:pt x="1736927" y="363404"/>
                  <a:pt x="1722053" y="375194"/>
                </a:cubicBezTo>
                <a:cubicBezTo>
                  <a:pt x="1707180" y="386984"/>
                  <a:pt x="1695481" y="408296"/>
                  <a:pt x="1686956" y="439132"/>
                </a:cubicBezTo>
                <a:cubicBezTo>
                  <a:pt x="1678430" y="469967"/>
                  <a:pt x="1674168" y="534540"/>
                  <a:pt x="1674168" y="632850"/>
                </a:cubicBezTo>
                <a:lnTo>
                  <a:pt x="1674168" y="811332"/>
                </a:lnTo>
                <a:lnTo>
                  <a:pt x="1521261" y="811332"/>
                </a:lnTo>
                <a:lnTo>
                  <a:pt x="1521261" y="233442"/>
                </a:lnTo>
                <a:lnTo>
                  <a:pt x="1663285" y="233442"/>
                </a:lnTo>
                <a:lnTo>
                  <a:pt x="1663285" y="315609"/>
                </a:lnTo>
                <a:cubicBezTo>
                  <a:pt x="1687590" y="276793"/>
                  <a:pt x="1709447" y="251217"/>
                  <a:pt x="1728855" y="238883"/>
                </a:cubicBezTo>
                <a:cubicBezTo>
                  <a:pt x="1748263" y="226549"/>
                  <a:pt x="1770302" y="220382"/>
                  <a:pt x="1794970" y="220382"/>
                </a:cubicBezTo>
                <a:close/>
                <a:moveTo>
                  <a:pt x="1061015" y="220382"/>
                </a:moveTo>
                <a:cubicBezTo>
                  <a:pt x="1132480" y="220382"/>
                  <a:pt x="1191430" y="251762"/>
                  <a:pt x="1237864" y="314521"/>
                </a:cubicBezTo>
                <a:lnTo>
                  <a:pt x="1237864" y="233442"/>
                </a:lnTo>
                <a:lnTo>
                  <a:pt x="1380977" y="233442"/>
                </a:lnTo>
                <a:lnTo>
                  <a:pt x="1380977" y="752020"/>
                </a:lnTo>
                <a:cubicBezTo>
                  <a:pt x="1380977" y="820220"/>
                  <a:pt x="1375354" y="871189"/>
                  <a:pt x="1364108" y="904927"/>
                </a:cubicBezTo>
                <a:cubicBezTo>
                  <a:pt x="1352862" y="938664"/>
                  <a:pt x="1337082" y="965146"/>
                  <a:pt x="1316766" y="984373"/>
                </a:cubicBezTo>
                <a:cubicBezTo>
                  <a:pt x="1296451" y="1003599"/>
                  <a:pt x="1269335" y="1018654"/>
                  <a:pt x="1235416" y="1029538"/>
                </a:cubicBezTo>
                <a:cubicBezTo>
                  <a:pt x="1201497" y="1040421"/>
                  <a:pt x="1158599" y="1045862"/>
                  <a:pt x="1106724" y="1045862"/>
                </a:cubicBezTo>
                <a:cubicBezTo>
                  <a:pt x="1008776" y="1045862"/>
                  <a:pt x="939306" y="1029084"/>
                  <a:pt x="898313" y="995528"/>
                </a:cubicBezTo>
                <a:cubicBezTo>
                  <a:pt x="857320" y="961972"/>
                  <a:pt x="836824" y="919437"/>
                  <a:pt x="836824" y="867924"/>
                </a:cubicBezTo>
                <a:cubicBezTo>
                  <a:pt x="836824" y="862845"/>
                  <a:pt x="837005" y="856678"/>
                  <a:pt x="837368" y="849423"/>
                </a:cubicBezTo>
                <a:lnTo>
                  <a:pt x="1012041" y="870645"/>
                </a:lnTo>
                <a:cubicBezTo>
                  <a:pt x="1014943" y="890960"/>
                  <a:pt x="1021654" y="904927"/>
                  <a:pt x="1032175" y="912545"/>
                </a:cubicBezTo>
                <a:cubicBezTo>
                  <a:pt x="1046685" y="923428"/>
                  <a:pt x="1069540" y="928869"/>
                  <a:pt x="1100738" y="928869"/>
                </a:cubicBezTo>
                <a:cubicBezTo>
                  <a:pt x="1140642" y="928869"/>
                  <a:pt x="1170571" y="922883"/>
                  <a:pt x="1190523" y="910912"/>
                </a:cubicBezTo>
                <a:cubicBezTo>
                  <a:pt x="1203946" y="902931"/>
                  <a:pt x="1214103" y="890053"/>
                  <a:pt x="1220996" y="872277"/>
                </a:cubicBezTo>
                <a:cubicBezTo>
                  <a:pt x="1225712" y="859580"/>
                  <a:pt x="1228070" y="836182"/>
                  <a:pt x="1228070" y="802081"/>
                </a:cubicBezTo>
                <a:lnTo>
                  <a:pt x="1228070" y="717738"/>
                </a:lnTo>
                <a:cubicBezTo>
                  <a:pt x="1182361" y="780134"/>
                  <a:pt x="1124681" y="811332"/>
                  <a:pt x="1055029" y="811332"/>
                </a:cubicBezTo>
                <a:cubicBezTo>
                  <a:pt x="977396" y="811332"/>
                  <a:pt x="915907" y="778502"/>
                  <a:pt x="870561" y="712840"/>
                </a:cubicBezTo>
                <a:cubicBezTo>
                  <a:pt x="835010" y="660965"/>
                  <a:pt x="817234" y="596392"/>
                  <a:pt x="817234" y="519122"/>
                </a:cubicBezTo>
                <a:cubicBezTo>
                  <a:pt x="817234" y="422263"/>
                  <a:pt x="840542" y="348258"/>
                  <a:pt x="887158" y="297108"/>
                </a:cubicBezTo>
                <a:cubicBezTo>
                  <a:pt x="933774" y="245957"/>
                  <a:pt x="991726" y="220382"/>
                  <a:pt x="1061015" y="220382"/>
                </a:cubicBezTo>
                <a:close/>
                <a:moveTo>
                  <a:pt x="393967" y="199704"/>
                </a:moveTo>
                <a:lnTo>
                  <a:pt x="286225" y="495724"/>
                </a:lnTo>
                <a:lnTo>
                  <a:pt x="503886" y="495724"/>
                </a:lnTo>
                <a:close/>
                <a:moveTo>
                  <a:pt x="3013691" y="13604"/>
                </a:moveTo>
                <a:lnTo>
                  <a:pt x="3166598" y="13604"/>
                </a:lnTo>
                <a:lnTo>
                  <a:pt x="3166598" y="155084"/>
                </a:lnTo>
                <a:lnTo>
                  <a:pt x="3013691" y="155084"/>
                </a:lnTo>
                <a:close/>
                <a:moveTo>
                  <a:pt x="310712" y="13604"/>
                </a:moveTo>
                <a:lnTo>
                  <a:pt x="481031" y="13604"/>
                </a:lnTo>
                <a:lnTo>
                  <a:pt x="800449" y="811332"/>
                </a:lnTo>
                <a:lnTo>
                  <a:pt x="625232" y="811332"/>
                </a:lnTo>
                <a:lnTo>
                  <a:pt x="555580" y="630129"/>
                </a:lnTo>
                <a:lnTo>
                  <a:pt x="236707" y="630129"/>
                </a:lnTo>
                <a:lnTo>
                  <a:pt x="170864" y="811332"/>
                </a:lnTo>
                <a:lnTo>
                  <a:pt x="0" y="811332"/>
                </a:lnTo>
                <a:close/>
                <a:moveTo>
                  <a:pt x="2838111" y="0"/>
                </a:moveTo>
                <a:cubicBezTo>
                  <a:pt x="2881643" y="0"/>
                  <a:pt x="2924268" y="6530"/>
                  <a:pt x="2965987" y="19590"/>
                </a:cubicBezTo>
                <a:lnTo>
                  <a:pt x="2945309" y="126244"/>
                </a:lnTo>
                <a:cubicBezTo>
                  <a:pt x="2921003" y="120439"/>
                  <a:pt x="2897605" y="117537"/>
                  <a:pt x="2875113" y="117537"/>
                </a:cubicBezTo>
                <a:cubicBezTo>
                  <a:pt x="2852984" y="117537"/>
                  <a:pt x="2837113" y="122707"/>
                  <a:pt x="2827500" y="133046"/>
                </a:cubicBezTo>
                <a:cubicBezTo>
                  <a:pt x="2817886" y="143385"/>
                  <a:pt x="2813080" y="163246"/>
                  <a:pt x="2813080" y="192630"/>
                </a:cubicBezTo>
                <a:lnTo>
                  <a:pt x="2813080" y="233442"/>
                </a:lnTo>
                <a:lnTo>
                  <a:pt x="2927352" y="233442"/>
                </a:lnTo>
                <a:lnTo>
                  <a:pt x="2927352" y="353700"/>
                </a:lnTo>
                <a:lnTo>
                  <a:pt x="2813080" y="353700"/>
                </a:lnTo>
                <a:lnTo>
                  <a:pt x="2813080" y="811332"/>
                </a:lnTo>
                <a:lnTo>
                  <a:pt x="2660173" y="811332"/>
                </a:lnTo>
                <a:lnTo>
                  <a:pt x="2660173" y="353700"/>
                </a:lnTo>
                <a:lnTo>
                  <a:pt x="2575285" y="353700"/>
                </a:lnTo>
                <a:lnTo>
                  <a:pt x="2575285" y="233442"/>
                </a:lnTo>
                <a:lnTo>
                  <a:pt x="2660173" y="233442"/>
                </a:lnTo>
                <a:lnTo>
                  <a:pt x="2660173" y="189910"/>
                </a:lnTo>
                <a:cubicBezTo>
                  <a:pt x="2660173" y="141299"/>
                  <a:pt x="2665342" y="105022"/>
                  <a:pt x="2675681" y="81079"/>
                </a:cubicBezTo>
                <a:cubicBezTo>
                  <a:pt x="2686020" y="57136"/>
                  <a:pt x="2705065" y="37638"/>
                  <a:pt x="2732817" y="22583"/>
                </a:cubicBezTo>
                <a:cubicBezTo>
                  <a:pt x="2760569" y="7528"/>
                  <a:pt x="2795667" y="0"/>
                  <a:pt x="2838111" y="0"/>
                </a:cubicBezTo>
                <a:close/>
              </a:path>
            </a:pathLst>
          </a:cu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89500"/>
            <a:ext cx="1216299" cy="6783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1" r="40168"/>
          <a:stretch/>
        </p:blipFill>
        <p:spPr>
          <a:xfrm>
            <a:off x="7120379" y="0"/>
            <a:ext cx="5071621" cy="685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8084" y="5511800"/>
            <a:ext cx="5855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onserrat"/>
              </a:rPr>
              <a:t>Symbiosis </a:t>
            </a:r>
            <a:r>
              <a:rPr lang="en-US" dirty="0">
                <a:latin typeface="Monserrat"/>
              </a:rPr>
              <a:t>of science and production using advanced technologies</a:t>
            </a:r>
            <a:endParaRPr lang="ru-RU" dirty="0">
              <a:latin typeface="Monserrat"/>
            </a:endParaRPr>
          </a:p>
        </p:txBody>
      </p:sp>
    </p:spTree>
    <p:extLst>
      <p:ext uri="{BB962C8B-B14F-4D97-AF65-F5344CB8AC3E}">
        <p14:creationId xmlns:p14="http://schemas.microsoft.com/office/powerpoint/2010/main" val="60299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51400"/>
            <a:ext cx="1216299" cy="6783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85950" y="1"/>
            <a:ext cx="10306050" cy="6858000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076450" y="3782316"/>
            <a:ext cx="85534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Monserrat"/>
              </a:rPr>
              <a:t>Organic agriculture </a:t>
            </a:r>
            <a:endParaRPr lang="ru-RU" sz="8000" b="1" dirty="0">
              <a:solidFill>
                <a:schemeClr val="bg1"/>
              </a:solidFill>
              <a:latin typeface="Monserra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3626" y="1476375"/>
            <a:ext cx="2545946" cy="10772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lethia pro regular"/>
              </a:rPr>
              <a:t>30,000 tons of organic waste is processed every year on the </a:t>
            </a:r>
            <a:r>
              <a:rPr lang="en-US" sz="1600" dirty="0" smtClean="0">
                <a:solidFill>
                  <a:schemeClr val="bg1"/>
                </a:solidFill>
                <a:latin typeface="alethia pro regular"/>
              </a:rPr>
              <a:t>base </a:t>
            </a:r>
            <a:r>
              <a:rPr lang="en-US" sz="1600" dirty="0">
                <a:solidFill>
                  <a:schemeClr val="bg1"/>
                </a:solidFill>
                <a:latin typeface="alethia pro regular"/>
              </a:rPr>
              <a:t>of the enterprise</a:t>
            </a:r>
            <a:endParaRPr lang="ru-RU" sz="1600" dirty="0">
              <a:solidFill>
                <a:schemeClr val="bg1"/>
              </a:solidFill>
              <a:latin typeface="alethia pro regular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2333626" y="2667361"/>
            <a:ext cx="2545946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590764" y="1476373"/>
            <a:ext cx="2545946" cy="10772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lethia pro regular"/>
              </a:rPr>
              <a:t>Organic fertilizers (</a:t>
            </a:r>
            <a:r>
              <a:rPr lang="en-US" sz="1600" dirty="0" smtClean="0">
                <a:solidFill>
                  <a:schemeClr val="bg1"/>
                </a:solidFill>
                <a:latin typeface="alethia pro regular"/>
              </a:rPr>
              <a:t>composts) </a:t>
            </a:r>
            <a:r>
              <a:rPr lang="en-US" sz="1600" dirty="0">
                <a:solidFill>
                  <a:schemeClr val="bg1"/>
                </a:solidFill>
                <a:latin typeface="alethia pro regular"/>
              </a:rPr>
              <a:t>are the basis for restoring soil </a:t>
            </a:r>
            <a:r>
              <a:rPr lang="en-US" sz="1600" dirty="0" smtClean="0">
                <a:solidFill>
                  <a:schemeClr val="bg1"/>
                </a:solidFill>
                <a:latin typeface="alethia pro regular"/>
              </a:rPr>
              <a:t>fertility</a:t>
            </a:r>
            <a:r>
              <a:rPr lang="uk-UA" sz="1600" dirty="0" smtClean="0">
                <a:solidFill>
                  <a:schemeClr val="bg1"/>
                </a:solidFill>
                <a:latin typeface="alethia pro regular"/>
              </a:rPr>
              <a:t>          </a:t>
            </a:r>
          </a:p>
          <a:p>
            <a:endParaRPr lang="uk-UA" sz="1600" dirty="0">
              <a:solidFill>
                <a:schemeClr val="bg1"/>
              </a:solidFill>
              <a:latin typeface="alethia pro regular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5590764" y="2667359"/>
            <a:ext cx="2545946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847902" y="1476373"/>
            <a:ext cx="2545946" cy="10772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lethia pro regular"/>
              </a:rPr>
              <a:t>After10 </a:t>
            </a:r>
            <a:r>
              <a:rPr lang="en-US" sz="1600" dirty="0">
                <a:solidFill>
                  <a:schemeClr val="bg1"/>
                </a:solidFill>
                <a:latin typeface="alethia pro regular"/>
              </a:rPr>
              <a:t>years of using organic fertilizers, the level of humus increased by 1.4%</a:t>
            </a:r>
            <a:endParaRPr lang="ru-RU" sz="1600" dirty="0">
              <a:solidFill>
                <a:schemeClr val="bg1"/>
              </a:solidFill>
              <a:latin typeface="alethia pro regular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8847902" y="2667359"/>
            <a:ext cx="2545946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85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51400"/>
            <a:ext cx="1216299" cy="67836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95345" y="1335610"/>
            <a:ext cx="4835173" cy="116955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200" b="1" dirty="0">
                <a:solidFill>
                  <a:schemeClr val="bg2">
                    <a:lumMod val="25000"/>
                  </a:schemeClr>
                </a:solidFill>
                <a:latin typeface="Monserrat"/>
              </a:rPr>
              <a:t>Animal husbandry</a:t>
            </a:r>
            <a:r>
              <a:rPr lang="uk-UA" sz="2800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/>
            </a:r>
            <a:br>
              <a:rPr lang="uk-UA" sz="2800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</a:b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>AF KOLOS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Monserra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6806" t="58386" r="34278" b="27030"/>
          <a:stretch/>
        </p:blipFill>
        <p:spPr>
          <a:xfrm>
            <a:off x="6099609" y="1076055"/>
            <a:ext cx="1301750" cy="1330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49" y="1338703"/>
            <a:ext cx="1062907" cy="8053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177" y="1271500"/>
            <a:ext cx="1095238" cy="10380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48" y="4175757"/>
            <a:ext cx="1302151" cy="94767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872951" y="2508008"/>
            <a:ext cx="17550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lethia pro regular"/>
              </a:rPr>
              <a:t>Dairy farming</a:t>
            </a:r>
            <a:endParaRPr lang="ru-RU" b="1" dirty="0">
              <a:latin typeface="alethia pro regula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24368" y="2514564"/>
            <a:ext cx="17550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lethia pro regular"/>
              </a:rPr>
              <a:t>Meat farming</a:t>
            </a:r>
            <a:endParaRPr lang="ru-RU" b="1" dirty="0">
              <a:latin typeface="alethia pro regula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672591" y="2654914"/>
            <a:ext cx="18322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lethia pro regular"/>
              </a:rPr>
              <a:t>Sheep farming</a:t>
            </a:r>
            <a:endParaRPr lang="ru-RU" b="1" dirty="0">
              <a:latin typeface="alethia pro regular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938" y="4042940"/>
            <a:ext cx="1024230" cy="10795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69585" t="59496" r="22787" b="27427"/>
          <a:stretch/>
        </p:blipFill>
        <p:spPr>
          <a:xfrm>
            <a:off x="9878656" y="3898055"/>
            <a:ext cx="1142759" cy="122438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95419" y="5352295"/>
            <a:ext cx="19094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lethia pro regular"/>
              </a:rPr>
              <a:t>Apiculture</a:t>
            </a:r>
            <a:endParaRPr lang="ru-RU" b="1" dirty="0">
              <a:latin typeface="alethia pro regular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24368" y="5352295"/>
            <a:ext cx="19094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lethia pro regular"/>
              </a:rPr>
              <a:t>Fish farming</a:t>
            </a:r>
            <a:endParaRPr lang="ru-RU" b="1" dirty="0">
              <a:latin typeface="alethia pro regular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5779" y="5352295"/>
            <a:ext cx="19094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lethia pro regular"/>
              </a:rPr>
              <a:t>Horse farming</a:t>
            </a:r>
            <a:endParaRPr lang="ru-RU" b="1" dirty="0">
              <a:latin typeface="alethia pro regular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018" y="3024246"/>
            <a:ext cx="32897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lethia pro regular"/>
              </a:rPr>
              <a:t>Gross </a:t>
            </a:r>
            <a:r>
              <a:rPr lang="en-US" dirty="0" smtClean="0">
                <a:latin typeface="alethia pro regular"/>
              </a:rPr>
              <a:t>output</a:t>
            </a:r>
            <a:r>
              <a:rPr lang="ru-RU" dirty="0" smtClean="0">
                <a:latin typeface="alethia pro regular"/>
              </a:rPr>
              <a:t>:</a:t>
            </a:r>
            <a:endParaRPr lang="ru-RU" dirty="0">
              <a:latin typeface="alethia pro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alethia pro regular"/>
              </a:rPr>
              <a:t>Milk - </a:t>
            </a:r>
            <a:r>
              <a:rPr lang="en-US" dirty="0">
                <a:latin typeface="alethia pro regular"/>
              </a:rPr>
              <a:t>6000 tons/year </a:t>
            </a:r>
            <a:endParaRPr lang="en-US" dirty="0" smtClean="0">
              <a:latin typeface="alethia pro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lethia pro regular"/>
              </a:rPr>
              <a:t>Meat </a:t>
            </a:r>
            <a:r>
              <a:rPr lang="en-US" dirty="0" smtClean="0">
                <a:latin typeface="alethia pro regular"/>
              </a:rPr>
              <a:t>- 200 </a:t>
            </a:r>
            <a:r>
              <a:rPr lang="en-US" dirty="0">
                <a:latin typeface="alethia pro regular"/>
              </a:rPr>
              <a:t>tons/year </a:t>
            </a:r>
            <a:endParaRPr lang="en-US" dirty="0" smtClean="0">
              <a:latin typeface="alethia pro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lethia pro regular"/>
              </a:rPr>
              <a:t>Fish </a:t>
            </a:r>
            <a:r>
              <a:rPr lang="en-US" dirty="0" smtClean="0">
                <a:latin typeface="alethia pro regular"/>
              </a:rPr>
              <a:t>- 100 </a:t>
            </a:r>
            <a:r>
              <a:rPr lang="en-US" dirty="0">
                <a:latin typeface="alethia pro regular"/>
              </a:rPr>
              <a:t>tons/year </a:t>
            </a:r>
            <a:endParaRPr lang="en-US" dirty="0" smtClean="0">
              <a:latin typeface="alethia pro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lethia pro regular"/>
              </a:rPr>
              <a:t>Honey </a:t>
            </a:r>
            <a:r>
              <a:rPr lang="en-US" dirty="0" smtClean="0">
                <a:latin typeface="alethia pro regular"/>
              </a:rPr>
              <a:t>- 5 </a:t>
            </a:r>
            <a:r>
              <a:rPr lang="en-US" dirty="0">
                <a:latin typeface="alethia pro regular"/>
              </a:rPr>
              <a:t>tons/year</a:t>
            </a:r>
            <a:r>
              <a:rPr lang="uk-UA" dirty="0" smtClean="0">
                <a:latin typeface="alethia pro regular"/>
              </a:rPr>
              <a:t/>
            </a:r>
            <a:br>
              <a:rPr lang="uk-UA" dirty="0" smtClean="0">
                <a:latin typeface="alethia pro regular"/>
              </a:rPr>
            </a:br>
            <a:endParaRPr lang="ru-RU" dirty="0">
              <a:latin typeface="alethia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6244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51400"/>
            <a:ext cx="1216299" cy="6783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4920" t="23157" r="42857" b="29154"/>
          <a:stretch/>
        </p:blipFill>
        <p:spPr>
          <a:xfrm>
            <a:off x="6510816" y="1"/>
            <a:ext cx="568118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084" y="1138916"/>
            <a:ext cx="5340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Monserrat"/>
              </a:rPr>
              <a:t>Key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>direction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Monserrat"/>
              </a:rPr>
              <a:t>Dairy commodity farm</a:t>
            </a:r>
            <a:r>
              <a:rPr lang="uk-UA" sz="6000" b="1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/>
            </a:r>
            <a:br>
              <a:rPr lang="uk-UA" sz="6000" b="1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</a:br>
            <a:endParaRPr lang="en-US" sz="2000" b="1" dirty="0" smtClean="0">
              <a:solidFill>
                <a:schemeClr val="bg2">
                  <a:lumMod val="25000"/>
                </a:schemeClr>
              </a:solidFill>
              <a:latin typeface="Monserra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30" y="5931281"/>
            <a:ext cx="1180738" cy="275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6" y="5806939"/>
            <a:ext cx="914201" cy="611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90" y="5931281"/>
            <a:ext cx="1263390" cy="3790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t="35714" r="22500" b="45591"/>
          <a:stretch/>
        </p:blipFill>
        <p:spPr>
          <a:xfrm>
            <a:off x="1656371" y="5931281"/>
            <a:ext cx="1220665" cy="3002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6344" y="4180113"/>
            <a:ext cx="58885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constantly high </a:t>
            </a:r>
            <a:r>
              <a:rPr lang="en-US" sz="1700" dirty="0"/>
              <a:t>productivity </a:t>
            </a:r>
            <a:r>
              <a:rPr lang="en-US" sz="1700" dirty="0" smtClean="0"/>
              <a:t>of </a:t>
            </a:r>
            <a:r>
              <a:rPr lang="en-US" sz="1700" dirty="0"/>
              <a:t>30 liters per </a:t>
            </a:r>
            <a:r>
              <a:rPr lang="en-US" sz="1700" dirty="0" smtClean="0"/>
              <a:t>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high-quality milk with fat content of 3.7%, protein content of 3.3</a:t>
            </a:r>
            <a:r>
              <a:rPr lang="en-US" sz="1700" dirty="0" smtClean="0"/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milk </a:t>
            </a:r>
            <a:r>
              <a:rPr lang="en-US" sz="1700" dirty="0"/>
              <a:t>yield per cow is 9,850 liters per year</a:t>
            </a:r>
            <a:endParaRPr lang="uk-UA" sz="1700" dirty="0" smtClean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509976" y="3691646"/>
            <a:ext cx="5389604" cy="8792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270000" y="2743073"/>
            <a:ext cx="3740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lethia pro regular"/>
                <a:cs typeface="Times New Roman" panose="02020603050405020304" pitchFamily="18" charset="0"/>
              </a:rPr>
              <a:t>cattle </a:t>
            </a:r>
            <a:r>
              <a:rPr lang="en-US" b="1" dirty="0" smtClean="0">
                <a:latin typeface="alethia pro regular"/>
                <a:cs typeface="Times New Roman" panose="02020603050405020304" pitchFamily="18" charset="0"/>
              </a:rPr>
              <a:t>population </a:t>
            </a:r>
            <a:r>
              <a:rPr lang="ru-RU" b="1" dirty="0" smtClean="0">
                <a:latin typeface="alethia pro regular"/>
                <a:cs typeface="Times New Roman" panose="02020603050405020304" pitchFamily="18" charset="0"/>
              </a:rPr>
              <a:t>– </a:t>
            </a:r>
            <a:r>
              <a:rPr lang="ru-RU" b="1" dirty="0">
                <a:latin typeface="alethia pro regular"/>
                <a:cs typeface="Times New Roman" panose="02020603050405020304" pitchFamily="18" charset="0"/>
              </a:rPr>
              <a:t>1670 </a:t>
            </a:r>
            <a:r>
              <a:rPr lang="en-US" b="1" dirty="0" smtClean="0">
                <a:latin typeface="alethia pro regular"/>
                <a:cs typeface="Times New Roman" panose="02020603050405020304" pitchFamily="18" charset="0"/>
              </a:rPr>
              <a:t>head</a:t>
            </a:r>
            <a:endParaRPr lang="uk-UA" b="1" dirty="0">
              <a:latin typeface="alethia pro regular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lethia pro regular"/>
                <a:cs typeface="Times New Roman" panose="02020603050405020304" pitchFamily="18" charset="0"/>
              </a:rPr>
              <a:t>including cows </a:t>
            </a:r>
            <a:r>
              <a:rPr lang="ru-RU" b="1" dirty="0" smtClean="0">
                <a:latin typeface="alethia pro regular"/>
                <a:cs typeface="Times New Roman" panose="02020603050405020304" pitchFamily="18" charset="0"/>
              </a:rPr>
              <a:t>– </a:t>
            </a:r>
            <a:r>
              <a:rPr lang="uk-UA" b="1" dirty="0">
                <a:latin typeface="alethia pro regular"/>
                <a:cs typeface="Times New Roman" panose="02020603050405020304" pitchFamily="18" charset="0"/>
              </a:rPr>
              <a:t>696 </a:t>
            </a:r>
            <a:r>
              <a:rPr lang="en-US" b="1" dirty="0" smtClean="0">
                <a:latin typeface="alethia pro regular"/>
                <a:cs typeface="Times New Roman" panose="02020603050405020304" pitchFamily="18" charset="0"/>
              </a:rPr>
              <a:t>head</a:t>
            </a:r>
            <a:endParaRPr lang="ru-RU" b="1" dirty="0">
              <a:latin typeface="alethia pro regular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65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41B335-5D70-4EDD-A2E4-4DF4C33C54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 b="7101"/>
          <a:stretch/>
        </p:blipFill>
        <p:spPr>
          <a:xfrm>
            <a:off x="0" y="0"/>
            <a:ext cx="12192000" cy="687977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D0AEC92-F8B3-462A-8BB4-8ED89B84D290}"/>
              </a:ext>
            </a:extLst>
          </p:cNvPr>
          <p:cNvSpPr/>
          <p:nvPr/>
        </p:nvSpPr>
        <p:spPr>
          <a:xfrm>
            <a:off x="0" y="0"/>
            <a:ext cx="16154400" cy="687977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2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51400"/>
            <a:ext cx="1216299" cy="67836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610548"/>
              </p:ext>
            </p:extLst>
          </p:nvPr>
        </p:nvGraphicFramePr>
        <p:xfrm>
          <a:off x="838201" y="2521508"/>
          <a:ext cx="10515597" cy="315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4345">
                  <a:extLst>
                    <a:ext uri="{9D8B030D-6E8A-4147-A177-3AD203B41FA5}">
                      <a16:colId xmlns:a16="http://schemas.microsoft.com/office/drawing/2014/main" val="3313515747"/>
                    </a:ext>
                  </a:extLst>
                </a:gridCol>
                <a:gridCol w="1116516">
                  <a:extLst>
                    <a:ext uri="{9D8B030D-6E8A-4147-A177-3AD203B41FA5}">
                      <a16:colId xmlns:a16="http://schemas.microsoft.com/office/drawing/2014/main" val="340384931"/>
                    </a:ext>
                  </a:extLst>
                </a:gridCol>
                <a:gridCol w="365215">
                  <a:extLst>
                    <a:ext uri="{9D8B030D-6E8A-4147-A177-3AD203B41FA5}">
                      <a16:colId xmlns:a16="http://schemas.microsoft.com/office/drawing/2014/main" val="4056315539"/>
                    </a:ext>
                  </a:extLst>
                </a:gridCol>
                <a:gridCol w="864229">
                  <a:extLst>
                    <a:ext uri="{9D8B030D-6E8A-4147-A177-3AD203B41FA5}">
                      <a16:colId xmlns:a16="http://schemas.microsoft.com/office/drawing/2014/main" val="4092876150"/>
                    </a:ext>
                  </a:extLst>
                </a:gridCol>
                <a:gridCol w="857502">
                  <a:extLst>
                    <a:ext uri="{9D8B030D-6E8A-4147-A177-3AD203B41FA5}">
                      <a16:colId xmlns:a16="http://schemas.microsoft.com/office/drawing/2014/main" val="1865180435"/>
                    </a:ext>
                  </a:extLst>
                </a:gridCol>
                <a:gridCol w="936129">
                  <a:extLst>
                    <a:ext uri="{9D8B030D-6E8A-4147-A177-3AD203B41FA5}">
                      <a16:colId xmlns:a16="http://schemas.microsoft.com/office/drawing/2014/main" val="1302977735"/>
                    </a:ext>
                  </a:extLst>
                </a:gridCol>
                <a:gridCol w="949569">
                  <a:extLst>
                    <a:ext uri="{9D8B030D-6E8A-4147-A177-3AD203B41FA5}">
                      <a16:colId xmlns:a16="http://schemas.microsoft.com/office/drawing/2014/main" val="4096971542"/>
                    </a:ext>
                  </a:extLst>
                </a:gridCol>
                <a:gridCol w="902983">
                  <a:extLst>
                    <a:ext uri="{9D8B030D-6E8A-4147-A177-3AD203B41FA5}">
                      <a16:colId xmlns:a16="http://schemas.microsoft.com/office/drawing/2014/main" val="4173711807"/>
                    </a:ext>
                  </a:extLst>
                </a:gridCol>
                <a:gridCol w="584345">
                  <a:extLst>
                    <a:ext uri="{9D8B030D-6E8A-4147-A177-3AD203B41FA5}">
                      <a16:colId xmlns:a16="http://schemas.microsoft.com/office/drawing/2014/main" val="4230545479"/>
                    </a:ext>
                  </a:extLst>
                </a:gridCol>
                <a:gridCol w="229564">
                  <a:extLst>
                    <a:ext uri="{9D8B030D-6E8A-4147-A177-3AD203B41FA5}">
                      <a16:colId xmlns:a16="http://schemas.microsoft.com/office/drawing/2014/main" val="2787170077"/>
                    </a:ext>
                  </a:extLst>
                </a:gridCol>
                <a:gridCol w="524345">
                  <a:extLst>
                    <a:ext uri="{9D8B030D-6E8A-4147-A177-3AD203B41FA5}">
                      <a16:colId xmlns:a16="http://schemas.microsoft.com/office/drawing/2014/main" val="3853933631"/>
                    </a:ext>
                  </a:extLst>
                </a:gridCol>
                <a:gridCol w="479997">
                  <a:extLst>
                    <a:ext uri="{9D8B030D-6E8A-4147-A177-3AD203B41FA5}">
                      <a16:colId xmlns:a16="http://schemas.microsoft.com/office/drawing/2014/main" val="2670870733"/>
                    </a:ext>
                  </a:extLst>
                </a:gridCol>
                <a:gridCol w="375650">
                  <a:extLst>
                    <a:ext uri="{9D8B030D-6E8A-4147-A177-3AD203B41FA5}">
                      <a16:colId xmlns:a16="http://schemas.microsoft.com/office/drawing/2014/main" val="677368181"/>
                    </a:ext>
                  </a:extLst>
                </a:gridCol>
                <a:gridCol w="386085">
                  <a:extLst>
                    <a:ext uri="{9D8B030D-6E8A-4147-A177-3AD203B41FA5}">
                      <a16:colId xmlns:a16="http://schemas.microsoft.com/office/drawing/2014/main" val="293595923"/>
                    </a:ext>
                  </a:extLst>
                </a:gridCol>
                <a:gridCol w="469563">
                  <a:extLst>
                    <a:ext uri="{9D8B030D-6E8A-4147-A177-3AD203B41FA5}">
                      <a16:colId xmlns:a16="http://schemas.microsoft.com/office/drawing/2014/main" val="1433569529"/>
                    </a:ext>
                  </a:extLst>
                </a:gridCol>
                <a:gridCol w="399128">
                  <a:extLst>
                    <a:ext uri="{9D8B030D-6E8A-4147-A177-3AD203B41FA5}">
                      <a16:colId xmlns:a16="http://schemas.microsoft.com/office/drawing/2014/main" val="218686109"/>
                    </a:ext>
                  </a:extLst>
                </a:gridCol>
                <a:gridCol w="490432">
                  <a:extLst>
                    <a:ext uri="{9D8B030D-6E8A-4147-A177-3AD203B41FA5}">
                      <a16:colId xmlns:a16="http://schemas.microsoft.com/office/drawing/2014/main" val="2444338352"/>
                    </a:ext>
                  </a:extLst>
                </a:gridCol>
              </a:tblGrid>
              <a:tr h="5591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lethia pro regular"/>
                        </a:rPr>
                        <a:t>On-farm ID (Herd Management #)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lethia pro regular"/>
                        </a:rPr>
                        <a:t>Official ID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lethia pro regular"/>
                        </a:rPr>
                        <a:t>Breed Of Evaluation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alethia pro regular"/>
                        </a:rPr>
                        <a:t>Sire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alethia pro regular"/>
                        </a:rPr>
                        <a:t>Sire NAAB Code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lethia pro regular"/>
                        </a:rPr>
                        <a:t>Dam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lethia pro regular"/>
                        </a:rPr>
                        <a:t>Maternal Grandsire (MGS)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lethia pro regular"/>
                        </a:rPr>
                        <a:t>MGS NAAB Code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lethia pro regular"/>
                        </a:rPr>
                        <a:t>Birth Date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lethia pro regular"/>
                        </a:rPr>
                        <a:t>Sex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lethia pro regular"/>
                        </a:rPr>
                        <a:t>NM$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lethia pro regular"/>
                        </a:rPr>
                        <a:t>NM$ % Rank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lethia pro regular"/>
                        </a:rPr>
                        <a:t>CM$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lethia pro regular"/>
                        </a:rPr>
                        <a:t>FM$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lethia pro regular"/>
                        </a:rPr>
                        <a:t>GM$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lethia pro regular"/>
                        </a:rPr>
                        <a:t>TPI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alethia pro regular"/>
                        </a:rPr>
                        <a:t>Milk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extLst>
                  <a:ext uri="{0D108BD9-81ED-4DB2-BD59-A6C34878D82A}">
                    <a16:rowId xmlns:a16="http://schemas.microsoft.com/office/drawing/2014/main" val="3409779501"/>
                  </a:ext>
                </a:extLst>
              </a:tr>
              <a:tr h="2584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87085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HOUKR008016287085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HO840003132350030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551HO03441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HOUKR008015142022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alethia pro regular"/>
                        </a:rPr>
                        <a:t>HO840003128557377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029HO18202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2021/09/05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F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623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97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630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545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652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2457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516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extLst>
                  <a:ext uri="{0D108BD9-81ED-4DB2-BD59-A6C34878D82A}">
                    <a16:rowId xmlns:a16="http://schemas.microsoft.com/office/drawing/2014/main" val="4010536589"/>
                  </a:ext>
                </a:extLst>
              </a:tr>
              <a:tr h="2584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87089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HOUKR008016287089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alethia pro regular"/>
                        </a:rPr>
                        <a:t>HO840003132350030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551HO03441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HOUKR008014424476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N/A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N/A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2021/09/05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F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530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93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537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469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490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2278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302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extLst>
                  <a:ext uri="{0D108BD9-81ED-4DB2-BD59-A6C34878D82A}">
                    <a16:rowId xmlns:a16="http://schemas.microsoft.com/office/drawing/2014/main" val="3427396918"/>
                  </a:ext>
                </a:extLst>
              </a:tr>
              <a:tr h="2584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87072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HOUKR008016287072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HO840003132350030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551HO03441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HOUKR008015142068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HO840003000540487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029HO16171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2021/08/31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F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319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74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324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293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327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2238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41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extLst>
                  <a:ext uri="{0D108BD9-81ED-4DB2-BD59-A6C34878D82A}">
                    <a16:rowId xmlns:a16="http://schemas.microsoft.com/office/drawing/2014/main" val="351342586"/>
                  </a:ext>
                </a:extLst>
              </a:tr>
              <a:tr h="2584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3484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HOUKR008015783484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HOUSA000072596689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151HO03009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HOUKR008013218218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HOUSA000062253367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029HO13846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2021/07/10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F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281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69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291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199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311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2219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-49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extLst>
                  <a:ext uri="{0D108BD9-81ED-4DB2-BD59-A6C34878D82A}">
                    <a16:rowId xmlns:a16="http://schemas.microsoft.com/office/drawing/2014/main" val="989588755"/>
                  </a:ext>
                </a:extLst>
              </a:tr>
              <a:tr h="2584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3500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HOUKR008015783500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HOUSA000072596689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151HO03009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HOUKR008013218280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HO840003008160513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029HO16322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2021/07/27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F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267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67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160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318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2142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-198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extLst>
                  <a:ext uri="{0D108BD9-81ED-4DB2-BD59-A6C34878D82A}">
                    <a16:rowId xmlns:a16="http://schemas.microsoft.com/office/drawing/2014/main" val="350718332"/>
                  </a:ext>
                </a:extLst>
              </a:tr>
              <a:tr h="2584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3472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HOUKR008015783472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HOCAN000012111880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224HO04523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HOUKR008013218363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HOUSA000069990244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029HO16561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2021/06/28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F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61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172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2099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-189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extLst>
                  <a:ext uri="{0D108BD9-81ED-4DB2-BD59-A6C34878D82A}">
                    <a16:rowId xmlns:a16="http://schemas.microsoft.com/office/drawing/2014/main" val="3566968456"/>
                  </a:ext>
                </a:extLst>
              </a:tr>
              <a:tr h="2584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3489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HOUKR008015783489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HOUSA000072596689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151HO03009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HOUKR008012360500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HOUSA000055642061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029HO14748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2021/07/13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F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59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161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2064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181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extLst>
                  <a:ext uri="{0D108BD9-81ED-4DB2-BD59-A6C34878D82A}">
                    <a16:rowId xmlns:a16="http://schemas.microsoft.com/office/drawing/2014/main" val="4062569029"/>
                  </a:ext>
                </a:extLst>
              </a:tr>
              <a:tr h="2584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3493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HOUKR008015783493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HO840003010353525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551HO03246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HOUKR008013218226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HOUSA000069314961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029HO16222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2021/07/19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F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59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176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2139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139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extLst>
                  <a:ext uri="{0D108BD9-81ED-4DB2-BD59-A6C34878D82A}">
                    <a16:rowId xmlns:a16="http://schemas.microsoft.com/office/drawing/2014/main" val="1094802747"/>
                  </a:ext>
                </a:extLst>
              </a:tr>
              <a:tr h="2584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3451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HOUKR008015783451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HO840003131910939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029HO18249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HOUKR008013218341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HOUSA000069314961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029HO16222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2021/06/06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alethia pro regular"/>
                        </a:rPr>
                        <a:t>F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190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288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184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alethia pro regular"/>
                        </a:rPr>
                        <a:t>2178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alethia pro regular"/>
                        </a:rPr>
                        <a:t>970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lethia pro regular"/>
                      </a:endParaRPr>
                    </a:p>
                  </a:txBody>
                  <a:tcPr marL="7832" marR="7832" marT="7832" marB="0" anchor="ctr"/>
                </a:tc>
                <a:extLst>
                  <a:ext uri="{0D108BD9-81ED-4DB2-BD59-A6C34878D82A}">
                    <a16:rowId xmlns:a16="http://schemas.microsoft.com/office/drawing/2014/main" val="274082147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9200" y="1022141"/>
            <a:ext cx="9807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Monserrat"/>
              </a:rPr>
              <a:t>Genomic assessment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>by </a:t>
            </a:r>
            <a:r>
              <a:rPr lang="da-DK" sz="4000" b="1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>Zoetis </a:t>
            </a:r>
          </a:p>
          <a:p>
            <a:r>
              <a:rPr lang="da-DK" sz="4000" b="1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>AF Kolos</a:t>
            </a:r>
            <a:r>
              <a:rPr lang="uk-UA" sz="4000" b="1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> </a:t>
            </a:r>
            <a:r>
              <a:rPr lang="da-DK" sz="4000" b="1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>CLARIFIDE </a:t>
            </a:r>
            <a:r>
              <a:rPr lang="da-DK" sz="4000" b="1" dirty="0">
                <a:solidFill>
                  <a:schemeClr val="bg2">
                    <a:lumMod val="25000"/>
                  </a:schemeClr>
                </a:solidFill>
                <a:latin typeface="Monserrat"/>
              </a:rPr>
              <a:t>Dairy </a:t>
            </a:r>
            <a:r>
              <a:rPr lang="da-DK" sz="4000" b="1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>Report</a:t>
            </a:r>
            <a:r>
              <a:rPr lang="uk-UA" sz="4000" b="1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> </a:t>
            </a:r>
            <a:r>
              <a:rPr lang="da-DK" sz="4000" b="1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>2021</a:t>
            </a:r>
            <a:endParaRPr lang="ru-RU" sz="2800" dirty="0">
              <a:latin typeface="alethia pro regular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3" y="6032783"/>
            <a:ext cx="1492239" cy="49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1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51400"/>
            <a:ext cx="1216299" cy="6783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05531" y="945575"/>
            <a:ext cx="56919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Monserrat"/>
              </a:rPr>
              <a:t>Enterprise statuses </a:t>
            </a:r>
            <a:endParaRPr lang="en-US" sz="3600" b="1" dirty="0" smtClean="0">
              <a:solidFill>
                <a:schemeClr val="bg2">
                  <a:lumMod val="25000"/>
                </a:schemeClr>
              </a:solidFill>
              <a:latin typeface="Monserrat"/>
            </a:endParaRPr>
          </a:p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Monserrat"/>
              </a:rPr>
              <a:t>in animal husbandry</a:t>
            </a:r>
            <a:r>
              <a:rPr lang="uk-UA" sz="6000" b="1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/>
            </a:r>
            <a:br>
              <a:rPr lang="uk-UA" sz="6000" b="1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</a:br>
            <a:endParaRPr lang="en-US" sz="2000" b="1" dirty="0" smtClean="0">
              <a:solidFill>
                <a:schemeClr val="bg2">
                  <a:lumMod val="25000"/>
                </a:schemeClr>
              </a:solidFill>
              <a:latin typeface="Monserrat"/>
            </a:endParaRPr>
          </a:p>
        </p:txBody>
      </p:sp>
      <p:sp>
        <p:nvSpPr>
          <p:cNvPr id="27" name="Скругленный прямоугольник 4"/>
          <p:cNvSpPr txBox="1"/>
          <p:nvPr/>
        </p:nvSpPr>
        <p:spPr>
          <a:xfrm>
            <a:off x="3317124" y="1182614"/>
            <a:ext cx="2807716" cy="15191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lvl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lethia pro regular"/>
              </a:rPr>
              <a:t>Breeding plant for breeding Holstein cattle</a:t>
            </a:r>
            <a:endParaRPr lang="ru-RU" kern="1200" dirty="0">
              <a:solidFill>
                <a:schemeClr val="bg2">
                  <a:lumMod val="25000"/>
                </a:schemeClr>
              </a:solidFill>
              <a:latin typeface="alethia pro regular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67295" y="1182614"/>
            <a:ext cx="2874137" cy="1519148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Скругленный прямоугольник 7"/>
          <p:cNvSpPr txBox="1"/>
          <p:nvPr/>
        </p:nvSpPr>
        <p:spPr>
          <a:xfrm>
            <a:off x="3241432" y="3001807"/>
            <a:ext cx="3000517" cy="12412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lvl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lethia pro regular"/>
              </a:rPr>
              <a:t>Stable-reproducer for breeding horses of the Ukrainian riding breed</a:t>
            </a:r>
            <a:endParaRPr lang="ru-RU" kern="1200" dirty="0">
              <a:solidFill>
                <a:schemeClr val="bg2">
                  <a:lumMod val="25000"/>
                </a:schemeClr>
              </a:solidFill>
              <a:latin typeface="alethia pro regular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58817" y="2847860"/>
            <a:ext cx="2807716" cy="1678469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Скругленный прямоугольник 10"/>
          <p:cNvSpPr txBox="1"/>
          <p:nvPr/>
        </p:nvSpPr>
        <p:spPr>
          <a:xfrm>
            <a:off x="3241432" y="4672426"/>
            <a:ext cx="2959101" cy="1540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lvl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lethia pro regular"/>
              </a:rPr>
              <a:t>Breeding apiary for breeding bees of the Ukrainian steppe breed</a:t>
            </a:r>
            <a:endParaRPr lang="ru-RU" kern="1200" dirty="0">
              <a:solidFill>
                <a:schemeClr val="bg2">
                  <a:lumMod val="25000"/>
                </a:schemeClr>
              </a:solidFill>
              <a:latin typeface="alethia pro regular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72313" y="4672427"/>
            <a:ext cx="2813788" cy="1699798"/>
          </a:xfrm>
          <a:prstGeom prst="roundRect">
            <a:avLst>
              <a:gd name="adj" fmla="val 1000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1" name="Группа 30"/>
          <p:cNvGrpSpPr/>
          <p:nvPr/>
        </p:nvGrpSpPr>
        <p:grpSpPr>
          <a:xfrm>
            <a:off x="6200533" y="2843745"/>
            <a:ext cx="5594557" cy="1682583"/>
            <a:chOff x="6569608" y="2777186"/>
            <a:chExt cx="5392485" cy="1594836"/>
          </a:xfrm>
        </p:grpSpPr>
        <p:sp>
          <p:nvSpPr>
            <p:cNvPr id="29" name="TextBox 28"/>
            <p:cNvSpPr txBox="1"/>
            <p:nvPr/>
          </p:nvSpPr>
          <p:spPr>
            <a:xfrm>
              <a:off x="9300722" y="2809931"/>
              <a:ext cx="2661371" cy="87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dirty="0">
                  <a:latin typeface="alethia pro regular"/>
                </a:rPr>
                <a:t>B</a:t>
              </a:r>
              <a:r>
                <a:rPr lang="en-US" dirty="0" smtClean="0">
                  <a:latin typeface="alethia pro regular"/>
                </a:rPr>
                <a:t>reeding reproducer for </a:t>
              </a:r>
              <a:r>
                <a:rPr lang="en-US" dirty="0">
                  <a:latin typeface="alethia pro regular"/>
                </a:rPr>
                <a:t>breeding </a:t>
              </a:r>
              <a:r>
                <a:rPr lang="en-US" dirty="0" smtClean="0">
                  <a:latin typeface="alethia pro regular"/>
                </a:rPr>
                <a:t>carps </a:t>
              </a:r>
              <a:r>
                <a:rPr lang="en-US" dirty="0">
                  <a:latin typeface="alethia pro regular"/>
                </a:rPr>
                <a:t>of the Ukrainian scaly breed</a:t>
              </a:r>
              <a:endParaRPr lang="ru-RU" dirty="0">
                <a:latin typeface="alethia pro regular"/>
              </a:endParaRP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6569608" y="2777186"/>
              <a:ext cx="2663185" cy="1594836"/>
            </a:xfrm>
            <a:prstGeom prst="roundRect">
              <a:avLst>
                <a:gd name="adj" fmla="val 10000"/>
              </a:avLst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000" r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2" name="Скругленный прямоугольник 31"/>
          <p:cNvSpPr/>
          <p:nvPr/>
        </p:nvSpPr>
        <p:spPr>
          <a:xfrm>
            <a:off x="6124840" y="4752463"/>
            <a:ext cx="2838675" cy="1619762"/>
          </a:xfrm>
          <a:prstGeom prst="roundRect">
            <a:avLst>
              <a:gd name="adj" fmla="val 10000"/>
            </a:avLst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TextBox 32"/>
          <p:cNvSpPr txBox="1"/>
          <p:nvPr/>
        </p:nvSpPr>
        <p:spPr>
          <a:xfrm>
            <a:off x="9033990" y="4894897"/>
            <a:ext cx="2630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latin typeface="alethia pro regular"/>
              </a:rPr>
              <a:t>Breeding </a:t>
            </a:r>
            <a:r>
              <a:rPr lang="en-US" dirty="0" smtClean="0">
                <a:latin typeface="alethia pro regular"/>
              </a:rPr>
              <a:t>reproducer </a:t>
            </a:r>
            <a:r>
              <a:rPr lang="en-US" dirty="0">
                <a:latin typeface="alethia pro regular"/>
              </a:rPr>
              <a:t>for breeding </a:t>
            </a:r>
            <a:r>
              <a:rPr lang="en-US" dirty="0" smtClean="0">
                <a:latin typeface="alethia pro regular"/>
              </a:rPr>
              <a:t>variegated </a:t>
            </a:r>
            <a:r>
              <a:rPr lang="en-US" dirty="0">
                <a:latin typeface="alethia pro regular"/>
              </a:rPr>
              <a:t>carps</a:t>
            </a:r>
            <a:endParaRPr lang="ru-RU" dirty="0">
              <a:latin typeface="alethia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3659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D0AEC92-F8B3-462A-8BB4-8ED89B84D290}"/>
              </a:ext>
            </a:extLst>
          </p:cNvPr>
          <p:cNvSpPr/>
          <p:nvPr/>
        </p:nvSpPr>
        <p:spPr>
          <a:xfrm>
            <a:off x="0" y="0"/>
            <a:ext cx="13652500" cy="687977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2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51400"/>
            <a:ext cx="1216299" cy="678365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912621607"/>
              </p:ext>
            </p:extLst>
          </p:nvPr>
        </p:nvGraphicFramePr>
        <p:xfrm>
          <a:off x="6007100" y="508000"/>
          <a:ext cx="58801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18084" y="1161289"/>
            <a:ext cx="6452616" cy="1261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>Research activities</a:t>
            </a:r>
            <a:r>
              <a:rPr lang="uk-UA" sz="2800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/>
            </a:r>
            <a:br>
              <a:rPr lang="uk-UA" sz="2800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</a:b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>AF KOLOS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Monserra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9606" y="2654697"/>
            <a:ext cx="59687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lethia pro regular"/>
              </a:rPr>
              <a:t>Modern agrochemical and microbiological </a:t>
            </a:r>
            <a:r>
              <a:rPr lang="en-US" dirty="0" smtClean="0">
                <a:latin typeface="alethia pro regular"/>
              </a:rPr>
              <a:t>laboratory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lethia pro regular"/>
              </a:rPr>
              <a:t>15 drugs of biological origin are </a:t>
            </a:r>
            <a:r>
              <a:rPr lang="en-US" dirty="0" smtClean="0">
                <a:latin typeface="alethia pro regular"/>
              </a:rPr>
              <a:t>registered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lethia pro regular"/>
              </a:rPr>
              <a:t>20 strains of microorganisms </a:t>
            </a:r>
            <a:r>
              <a:rPr lang="en-US" dirty="0" smtClean="0">
                <a:latin typeface="alethia pro regular"/>
              </a:rPr>
              <a:t>are deposited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lethia pro regular"/>
              </a:rPr>
              <a:t>7 patents for </a:t>
            </a:r>
            <a:r>
              <a:rPr lang="en-US" dirty="0" smtClean="0">
                <a:latin typeface="alethia pro regular"/>
              </a:rPr>
              <a:t>utility models are received</a:t>
            </a:r>
            <a:r>
              <a:rPr lang="uk-UA" dirty="0" smtClean="0">
                <a:latin typeface="alethia pro regular"/>
              </a:rPr>
              <a:t/>
            </a:r>
            <a:br>
              <a:rPr lang="uk-UA" dirty="0" smtClean="0">
                <a:latin typeface="alethia pro regular"/>
              </a:rPr>
            </a:br>
            <a:r>
              <a:rPr lang="uk-UA" dirty="0" smtClean="0">
                <a:latin typeface="alethia pro regular"/>
              </a:rPr>
              <a:t/>
            </a:r>
            <a:br>
              <a:rPr lang="uk-UA" dirty="0" smtClean="0">
                <a:latin typeface="alethia pro regular"/>
              </a:rPr>
            </a:br>
            <a:endParaRPr lang="ru-RU" dirty="0">
              <a:latin typeface="alethia pro regular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85" y="4994126"/>
            <a:ext cx="787349" cy="7873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04" y="4963068"/>
            <a:ext cx="791280" cy="8431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8" y="4986395"/>
            <a:ext cx="670985" cy="9279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24" y="4970546"/>
            <a:ext cx="764503" cy="82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6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3"/>
          <a:stretch/>
        </p:blipFill>
        <p:spPr>
          <a:xfrm>
            <a:off x="1885950" y="0"/>
            <a:ext cx="1033145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51400"/>
            <a:ext cx="1216299" cy="6783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11350" y="0"/>
            <a:ext cx="10306050" cy="6858000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146181" y="4028347"/>
            <a:ext cx="85534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smtClean="0">
                <a:solidFill>
                  <a:schemeClr val="bg1"/>
                </a:solidFill>
                <a:latin typeface="Monserrat"/>
              </a:rPr>
              <a:t>Elaborated</a:t>
            </a:r>
          </a:p>
          <a:p>
            <a:pPr algn="r"/>
            <a:r>
              <a:rPr lang="en-US" sz="6600" b="1" dirty="0" smtClean="0">
                <a:solidFill>
                  <a:schemeClr val="bg1"/>
                </a:solidFill>
                <a:latin typeface="Monserrat"/>
              </a:rPr>
              <a:t>technologies</a:t>
            </a:r>
            <a:endParaRPr lang="ru-RU" sz="6600" b="1" dirty="0">
              <a:solidFill>
                <a:schemeClr val="bg1"/>
              </a:solidFill>
              <a:latin typeface="Monserra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8226" y="251400"/>
            <a:ext cx="2545946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lethia pro regular"/>
              </a:rPr>
              <a:t>Production of biologicals and multicomponent </a:t>
            </a:r>
            <a:r>
              <a:rPr lang="en-US" sz="1600" dirty="0" err="1">
                <a:solidFill>
                  <a:schemeClr val="bg1"/>
                </a:solidFill>
                <a:latin typeface="alethia pro regular"/>
              </a:rPr>
              <a:t>microfertilizers</a:t>
            </a:r>
            <a:endParaRPr lang="ru-RU" sz="1600" dirty="0">
              <a:solidFill>
                <a:schemeClr val="bg1"/>
              </a:solidFill>
              <a:latin typeface="alethia pro regular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2308226" y="1433343"/>
            <a:ext cx="2545946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897244" y="251400"/>
            <a:ext cx="2545946" cy="10772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lethia pro regular"/>
              </a:rPr>
              <a:t>Technologies for processing organic waste into technological fertilizer - composts</a:t>
            </a:r>
            <a:endParaRPr lang="ru-RU" sz="1600" dirty="0">
              <a:solidFill>
                <a:schemeClr val="bg1"/>
              </a:solidFill>
              <a:latin typeface="alethia pro regular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8897244" y="1442386"/>
            <a:ext cx="2545946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897244" y="2136160"/>
            <a:ext cx="2545946" cy="10772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lethia pro regular"/>
              </a:rPr>
              <a:t>Odor control of organic waste from animal husbandry and poultry farming</a:t>
            </a:r>
            <a:endParaRPr lang="ru-RU" sz="1600" dirty="0">
              <a:solidFill>
                <a:schemeClr val="bg1"/>
              </a:solidFill>
              <a:latin typeface="alethia pro regular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8897244" y="3327146"/>
            <a:ext cx="2545946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08226" y="2136160"/>
            <a:ext cx="2545946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lethia pro regular"/>
              </a:rPr>
              <a:t>Water purification technologies using microbiological </a:t>
            </a:r>
            <a:r>
              <a:rPr lang="en-US" sz="1600" dirty="0" smtClean="0">
                <a:solidFill>
                  <a:schemeClr val="bg1"/>
                </a:solidFill>
                <a:latin typeface="alethia pro regular"/>
              </a:rPr>
              <a:t>products</a:t>
            </a:r>
            <a:endParaRPr lang="ru-RU" sz="1600" dirty="0">
              <a:solidFill>
                <a:schemeClr val="bg1"/>
              </a:solidFill>
              <a:latin typeface="alethia pro regular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2308226" y="3327146"/>
            <a:ext cx="2545946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75" y="263849"/>
            <a:ext cx="1064769" cy="10647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2177" y="560495"/>
            <a:ext cx="768123" cy="7681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48" y="2273716"/>
            <a:ext cx="1022883" cy="8095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952" y="2192383"/>
            <a:ext cx="973814" cy="9738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08226" y="4140439"/>
            <a:ext cx="3468320" cy="1754326"/>
          </a:xfrm>
          <a:prstGeom prst="rect">
            <a:avLst/>
          </a:prstGeom>
          <a:solidFill>
            <a:schemeClr val="bg2">
              <a:lumMod val="25000"/>
            </a:schemeClr>
          </a:solidFill>
          <a:ln w="38100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1,000,000 tons of organic waste </a:t>
            </a:r>
            <a:r>
              <a:rPr lang="en-US" dirty="0" smtClean="0">
                <a:solidFill>
                  <a:schemeClr val="bg1"/>
                </a:solidFill>
              </a:rPr>
              <a:t>(liquid </a:t>
            </a:r>
            <a:r>
              <a:rPr lang="en-US" dirty="0">
                <a:solidFill>
                  <a:schemeClr val="bg1"/>
                </a:solidFill>
              </a:rPr>
              <a:t>fractions and </a:t>
            </a:r>
            <a:r>
              <a:rPr lang="en-US" dirty="0" err="1" smtClean="0">
                <a:solidFill>
                  <a:schemeClr val="bg1"/>
                </a:solidFill>
              </a:rPr>
              <a:t>digestates</a:t>
            </a:r>
            <a:r>
              <a:rPr lang="en-US" dirty="0" smtClean="0">
                <a:solidFill>
                  <a:schemeClr val="bg1"/>
                </a:solidFill>
              </a:rPr>
              <a:t>) </a:t>
            </a:r>
            <a:r>
              <a:rPr lang="en-US" dirty="0">
                <a:solidFill>
                  <a:schemeClr val="bg1"/>
                </a:solidFill>
              </a:rPr>
              <a:t>are annually processed in Ukraine using our composting technologies </a:t>
            </a:r>
            <a:r>
              <a:rPr lang="en-US" dirty="0" smtClean="0">
                <a:solidFill>
                  <a:schemeClr val="bg1"/>
                </a:solidFill>
              </a:rPr>
              <a:t>based on our own microbiological products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1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51400"/>
            <a:ext cx="1216299" cy="67836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5" r="71526" b="47887"/>
          <a:stretch/>
        </p:blipFill>
        <p:spPr>
          <a:xfrm>
            <a:off x="409196" y="4777376"/>
            <a:ext cx="2450374" cy="2080624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418083" y="1161289"/>
            <a:ext cx="11583417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Monserrat"/>
              </a:rPr>
              <a:t>Educational scientific and innovative center of modern agricultural technologies</a:t>
            </a:r>
            <a:endParaRPr lang="ru-RU" sz="4000" dirty="0">
              <a:solidFill>
                <a:schemeClr val="bg2">
                  <a:lumMod val="25000"/>
                </a:schemeClr>
              </a:solidFill>
              <a:latin typeface="Monserra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8083" y="2484728"/>
            <a:ext cx="747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Monserrat"/>
              </a:rPr>
              <a:t>On the base of LLC "AGROFIRMA "KOLOS"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>in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>Pustovarivka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> settlement</a:t>
            </a:r>
            <a:endParaRPr lang="ru-RU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5" t="71496" r="-796" b="12810"/>
          <a:stretch/>
        </p:blipFill>
        <p:spPr>
          <a:xfrm>
            <a:off x="3240570" y="4923139"/>
            <a:ext cx="2287637" cy="178909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" t="71111" r="73044" b="14167"/>
          <a:stretch/>
        </p:blipFill>
        <p:spPr>
          <a:xfrm>
            <a:off x="9179012" y="4844319"/>
            <a:ext cx="2334642" cy="170670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52917" r="72666" b="31528"/>
          <a:stretch/>
        </p:blipFill>
        <p:spPr>
          <a:xfrm>
            <a:off x="6209791" y="4920519"/>
            <a:ext cx="2287637" cy="179171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22832" y="3354053"/>
            <a:ext cx="2287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lethia pro regular"/>
              </a:rPr>
              <a:t>Professional formation of higher education students </a:t>
            </a:r>
            <a:endParaRPr lang="ru-RU" dirty="0">
              <a:latin typeface="alethia pro regular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384065" y="3364831"/>
            <a:ext cx="2356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lethia pro regular"/>
              </a:rPr>
              <a:t>Advanced </a:t>
            </a:r>
            <a:r>
              <a:rPr lang="en-US" dirty="0" smtClean="0">
                <a:latin typeface="alethia pro regular"/>
              </a:rPr>
              <a:t>training of enterprise </a:t>
            </a:r>
            <a:r>
              <a:rPr lang="en-US" dirty="0">
                <a:latin typeface="alethia pro regular"/>
              </a:rPr>
              <a:t>specialists</a:t>
            </a:r>
            <a:endParaRPr lang="ru-RU" dirty="0">
              <a:latin typeface="alethia pro regular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226637" y="3226331"/>
            <a:ext cx="22870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lethia pro regular"/>
              </a:rPr>
              <a:t>Elaboration </a:t>
            </a:r>
            <a:r>
              <a:rPr lang="en-US" dirty="0" smtClean="0">
                <a:latin typeface="alethia pro regular"/>
              </a:rPr>
              <a:t>of </a:t>
            </a:r>
            <a:r>
              <a:rPr lang="en-US" dirty="0">
                <a:latin typeface="alethia pro regular"/>
              </a:rPr>
              <a:t>innovative technological documentation projects</a:t>
            </a:r>
            <a:endParaRPr lang="ru-RU" dirty="0">
              <a:latin typeface="alethia pro regular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10411" y="3226331"/>
            <a:ext cx="2408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lethia pro regular"/>
              </a:rPr>
              <a:t>Elaboration </a:t>
            </a:r>
            <a:r>
              <a:rPr lang="en-US" dirty="0" smtClean="0">
                <a:latin typeface="alethia pro regular"/>
              </a:rPr>
              <a:t>of </a:t>
            </a:r>
            <a:r>
              <a:rPr lang="en-US" dirty="0">
                <a:latin typeface="alethia pro regular"/>
              </a:rPr>
              <a:t>individual target </a:t>
            </a:r>
            <a:r>
              <a:rPr lang="en-US" dirty="0" smtClean="0">
                <a:latin typeface="alethia pro regular"/>
              </a:rPr>
              <a:t>trainings for students</a:t>
            </a:r>
            <a:endParaRPr lang="ru-RU" dirty="0">
              <a:latin typeface="alethia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76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1" r="35941"/>
          <a:stretch/>
        </p:blipFill>
        <p:spPr>
          <a:xfrm>
            <a:off x="-12700" y="0"/>
            <a:ext cx="300081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9867" y="240387"/>
            <a:ext cx="7911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3600" b="1" dirty="0">
                <a:solidFill>
                  <a:schemeClr val="bg2">
                    <a:lumMod val="25000"/>
                  </a:schemeClr>
                </a:solidFill>
                <a:latin typeface="Monserrat"/>
              </a:rPr>
              <a:t>Joint scientific </a:t>
            </a:r>
            <a:r>
              <a:rPr lang="en-US" altLang="ru-RU" sz="3600" b="1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>activities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Monserra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51400"/>
            <a:ext cx="1216299" cy="678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99" y="1339286"/>
            <a:ext cx="1032074" cy="1032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86" y="1316754"/>
            <a:ext cx="1032074" cy="10320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512" y="1316754"/>
            <a:ext cx="794557" cy="9434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36" y="1316754"/>
            <a:ext cx="1056658" cy="10110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61" y="5639627"/>
            <a:ext cx="1347915" cy="4443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62" y="5575095"/>
            <a:ext cx="1443463" cy="5527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0" t="8923" r="28666" b="6216"/>
          <a:stretch/>
        </p:blipFill>
        <p:spPr>
          <a:xfrm>
            <a:off x="7217215" y="5427629"/>
            <a:ext cx="616420" cy="88802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487" y="1264000"/>
            <a:ext cx="1036357" cy="996239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3464774" y="2571670"/>
            <a:ext cx="7911398" cy="5593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652286" y="2860758"/>
            <a:ext cx="76265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alethia pro regular"/>
              </a:rPr>
              <a:t>As part of </a:t>
            </a:r>
            <a:r>
              <a:rPr lang="en-US" sz="1600" dirty="0" smtClean="0">
                <a:latin typeface="alethia pro regular"/>
              </a:rPr>
              <a:t>cooperation </a:t>
            </a:r>
            <a:r>
              <a:rPr lang="en-US" sz="1600" dirty="0">
                <a:latin typeface="alethia pro regular"/>
              </a:rPr>
              <a:t>with leading scientific institutes and private </a:t>
            </a:r>
            <a:r>
              <a:rPr lang="en-US" sz="1600" dirty="0" smtClean="0">
                <a:latin typeface="alethia pro regular"/>
              </a:rPr>
              <a:t>companies, </a:t>
            </a:r>
            <a:r>
              <a:rPr lang="ru-RU" sz="1600" dirty="0" smtClean="0">
                <a:latin typeface="alethia pro regular"/>
              </a:rPr>
              <a:t> </a:t>
            </a:r>
            <a:r>
              <a:rPr lang="en-US" sz="1600" dirty="0" smtClean="0">
                <a:latin typeface="alethia pro regular"/>
              </a:rPr>
              <a:t>we regularly </a:t>
            </a:r>
            <a:r>
              <a:rPr lang="en-US" sz="1600" dirty="0">
                <a:latin typeface="alethia pro regular"/>
              </a:rPr>
              <a:t>hold educational events, seminars and </a:t>
            </a:r>
            <a:r>
              <a:rPr lang="en-US" sz="1600" dirty="0" smtClean="0">
                <a:latin typeface="alethia pro regular"/>
              </a:rPr>
              <a:t>conferences on various issues </a:t>
            </a:r>
            <a:r>
              <a:rPr lang="en-US" sz="1600" dirty="0">
                <a:latin typeface="alethia pro regular"/>
              </a:rPr>
              <a:t>of agronomy, composting (processing of organic waste), animal husbandry, </a:t>
            </a:r>
            <a:r>
              <a:rPr lang="en-US" sz="1600" dirty="0" smtClean="0">
                <a:latin typeface="alethia pro regular"/>
              </a:rPr>
              <a:t>and horticulture</a:t>
            </a:r>
            <a:r>
              <a:rPr lang="ru-RU" sz="1600" dirty="0" smtClean="0">
                <a:latin typeface="alethia pro regular"/>
              </a:rPr>
              <a:t> </a:t>
            </a:r>
            <a:r>
              <a:rPr lang="en-US" sz="1600" dirty="0">
                <a:latin typeface="alethia pro regular"/>
              </a:rPr>
              <a:t>in order to develop agribusiness in Ukraine</a:t>
            </a:r>
            <a:endParaRPr lang="ru-RU" sz="1600" dirty="0">
              <a:latin typeface="alethia pro regular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alethia pro regular"/>
              </a:rPr>
              <a:t>Every year, about 100 students of higher educational institutions </a:t>
            </a:r>
            <a:r>
              <a:rPr lang="en-US" sz="1600" dirty="0" smtClean="0">
                <a:latin typeface="alethia pro regular"/>
              </a:rPr>
              <a:t>perform educational </a:t>
            </a:r>
            <a:r>
              <a:rPr lang="en-US" sz="1600" dirty="0">
                <a:latin typeface="alethia pro regular"/>
              </a:rPr>
              <a:t>and industrial practice</a:t>
            </a:r>
            <a:endParaRPr lang="ru-RU" sz="1600" dirty="0">
              <a:latin typeface="alethia pro regular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410" y="1211455"/>
            <a:ext cx="1218467" cy="121846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67" y="5758808"/>
            <a:ext cx="1549875" cy="3690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358" y="5293006"/>
            <a:ext cx="1110581" cy="111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8" y="1948860"/>
            <a:ext cx="4317207" cy="24078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53100" y="0"/>
            <a:ext cx="64389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657975" y="2798832"/>
            <a:ext cx="4629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Monserrat"/>
              </a:rPr>
              <a:t>Thank you for your attention</a:t>
            </a:r>
            <a:r>
              <a:rPr lang="uk-UA" sz="4000" dirty="0" smtClean="0">
                <a:solidFill>
                  <a:schemeClr val="bg1"/>
                </a:solidFill>
                <a:latin typeface="Monserrat"/>
              </a:rPr>
              <a:t>!</a:t>
            </a:r>
            <a:endParaRPr lang="ru-RU" sz="4000" dirty="0">
              <a:solidFill>
                <a:schemeClr val="bg1"/>
              </a:solidFill>
              <a:latin typeface="Monserra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933" y="5619750"/>
            <a:ext cx="38576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100" dirty="0" err="1" smtClean="0">
                <a:latin typeface="alethia pro regular"/>
              </a:rPr>
              <a:t>Peremohy</a:t>
            </a:r>
            <a:r>
              <a:rPr lang="en-US" sz="1100" dirty="0" smtClean="0">
                <a:latin typeface="alethia pro regular"/>
              </a:rPr>
              <a:t> square </a:t>
            </a:r>
            <a:r>
              <a:rPr lang="ru-RU" sz="1100" dirty="0" smtClean="0">
                <a:latin typeface="alethia pro regular"/>
              </a:rPr>
              <a:t>18А</a:t>
            </a:r>
            <a:r>
              <a:rPr lang="ru-RU" sz="1100" dirty="0">
                <a:latin typeface="alethia pro regular"/>
              </a:rPr>
              <a:t>, </a:t>
            </a:r>
            <a:r>
              <a:rPr lang="en-US" sz="1100" dirty="0" err="1" smtClean="0">
                <a:latin typeface="alethia pro regular"/>
              </a:rPr>
              <a:t>Pustovarivka</a:t>
            </a:r>
            <a:r>
              <a:rPr lang="ru-RU" sz="1100" dirty="0" smtClean="0">
                <a:latin typeface="alethia pro regular"/>
              </a:rPr>
              <a:t>, </a:t>
            </a:r>
            <a:r>
              <a:rPr lang="en-US" sz="1100" dirty="0" err="1" smtClean="0">
                <a:latin typeface="alethia pro regular"/>
              </a:rPr>
              <a:t>Bila</a:t>
            </a:r>
            <a:r>
              <a:rPr lang="en-US" sz="1100" dirty="0" smtClean="0">
                <a:latin typeface="alethia pro regular"/>
              </a:rPr>
              <a:t> </a:t>
            </a:r>
            <a:r>
              <a:rPr lang="en-US" sz="1100" dirty="0" err="1" smtClean="0">
                <a:latin typeface="alethia pro regular"/>
              </a:rPr>
              <a:t>Tserkva</a:t>
            </a:r>
            <a:r>
              <a:rPr lang="en-US" sz="1100" dirty="0" smtClean="0">
                <a:latin typeface="alethia pro regular"/>
              </a:rPr>
              <a:t> region</a:t>
            </a:r>
            <a:r>
              <a:rPr lang="ru-RU" sz="1100" dirty="0" smtClean="0">
                <a:latin typeface="alethia pro regular"/>
              </a:rPr>
              <a:t>, </a:t>
            </a:r>
            <a:r>
              <a:rPr lang="en-US" sz="1100" dirty="0" err="1" smtClean="0">
                <a:latin typeface="alethia pro regular"/>
              </a:rPr>
              <a:t>Kyivska</a:t>
            </a:r>
            <a:r>
              <a:rPr lang="en-US" sz="1100" dirty="0" smtClean="0">
                <a:latin typeface="alethia pro regular"/>
              </a:rPr>
              <a:t> oblast</a:t>
            </a:r>
            <a:r>
              <a:rPr lang="ru-RU" sz="1100" dirty="0" smtClean="0">
                <a:latin typeface="alethia pro regular"/>
              </a:rPr>
              <a:t>, </a:t>
            </a:r>
            <a:r>
              <a:rPr lang="ru-RU" sz="1100" dirty="0">
                <a:latin typeface="alethia pro regular"/>
              </a:rPr>
              <a:t>09051, </a:t>
            </a:r>
            <a:r>
              <a:rPr lang="en-US" sz="1100" dirty="0" smtClean="0">
                <a:latin typeface="alethia pro regular"/>
              </a:rPr>
              <a:t>Ukraine</a:t>
            </a:r>
            <a:r>
              <a:rPr lang="ru-RU" sz="1100" dirty="0" smtClean="0">
                <a:latin typeface="alethia pro regular"/>
              </a:rPr>
              <a:t>.</a:t>
            </a:r>
            <a:endParaRPr lang="ru-RU" sz="1100" dirty="0">
              <a:latin typeface="alethia pro regular"/>
            </a:endParaRPr>
          </a:p>
          <a:p>
            <a:pPr algn="ctr" fontAlgn="base"/>
            <a:r>
              <a:rPr lang="en-US" sz="1100" dirty="0" smtClean="0">
                <a:latin typeface="alethia pro regular"/>
              </a:rPr>
              <a:t>E-mail</a:t>
            </a:r>
            <a:r>
              <a:rPr lang="uk-UA" sz="1100" dirty="0" smtClean="0">
                <a:latin typeface="alethia pro regular"/>
              </a:rPr>
              <a:t>: </a:t>
            </a:r>
            <a:r>
              <a:rPr lang="ru-RU" sz="1100" dirty="0" smtClean="0">
                <a:latin typeface="alethia pro regular"/>
                <a:hlinkClick r:id="rId3"/>
              </a:rPr>
              <a:t>agrokolos@i.ua</a:t>
            </a:r>
            <a:r>
              <a:rPr lang="en-US" sz="1100" dirty="0" smtClean="0">
                <a:latin typeface="alethia pro regular"/>
              </a:rPr>
              <a:t>   </a:t>
            </a:r>
            <a:r>
              <a:rPr lang="en-US" sz="1100" dirty="0" smtClean="0">
                <a:latin typeface="alethia pro regular"/>
                <a:hlinkClick r:id="rId4"/>
              </a:rPr>
              <a:t>www.agrokolos.com.ua</a:t>
            </a:r>
            <a:endParaRPr lang="ru-RU" sz="1100" dirty="0">
              <a:latin typeface="alethia pro regular"/>
            </a:endParaRPr>
          </a:p>
          <a:p>
            <a:pPr algn="ctr" fontAlgn="base"/>
            <a:r>
              <a:rPr lang="ru-RU" sz="1100" u="sng" dirty="0">
                <a:latin typeface="alethia pro regular"/>
                <a:hlinkClick r:id="rId5"/>
              </a:rPr>
              <a:t>+</a:t>
            </a:r>
            <a:r>
              <a:rPr lang="ru-RU" sz="1100" u="sng" dirty="0" smtClean="0">
                <a:latin typeface="alethia pro regular"/>
                <a:hlinkClick r:id="rId5"/>
              </a:rPr>
              <a:t>380987815126</a:t>
            </a:r>
            <a:r>
              <a:rPr lang="en-US" sz="1100" dirty="0">
                <a:latin typeface="alethia pro regular"/>
              </a:rPr>
              <a:t> </a:t>
            </a:r>
            <a:r>
              <a:rPr lang="en-US" sz="1100" dirty="0" smtClean="0">
                <a:latin typeface="alethia pro regular"/>
              </a:rPr>
              <a:t/>
            </a:r>
            <a:br>
              <a:rPr lang="en-US" sz="1100" dirty="0" smtClean="0">
                <a:latin typeface="alethia pro regular"/>
              </a:rPr>
            </a:br>
            <a:r>
              <a:rPr lang="ru-RU" sz="1100" u="sng" dirty="0" smtClean="0">
                <a:latin typeface="alethia pro regular"/>
                <a:hlinkClick r:id="rId6"/>
              </a:rPr>
              <a:t>+380992246994</a:t>
            </a:r>
            <a:endParaRPr lang="ru-RU" sz="1100" dirty="0">
              <a:latin typeface="alethia pro regular"/>
            </a:endParaRPr>
          </a:p>
          <a:p>
            <a:pPr algn="ctr"/>
            <a:endParaRPr lang="ru-RU" sz="1100" dirty="0">
              <a:latin typeface="alethia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2661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51400"/>
            <a:ext cx="1216299" cy="6783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129" y="441900"/>
            <a:ext cx="6875271" cy="5960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084" y="2095500"/>
            <a:ext cx="62240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latin typeface="alethia pro regular"/>
              </a:rPr>
              <a:t>Limited liability </a:t>
            </a:r>
            <a:r>
              <a:rPr lang="en-US" sz="2000" b="1" dirty="0" smtClean="0">
                <a:latin typeface="alethia pro regular"/>
              </a:rPr>
              <a:t>company</a:t>
            </a:r>
            <a:endParaRPr lang="en-US" sz="2000" b="1" dirty="0">
              <a:latin typeface="alethia pro regular"/>
            </a:endParaRPr>
          </a:p>
          <a:p>
            <a:pPr>
              <a:defRPr/>
            </a:pPr>
            <a:r>
              <a:rPr lang="uk-UA" sz="2000" b="1" dirty="0" smtClean="0">
                <a:latin typeface="alethia pro regular"/>
                <a:cs typeface="Times New Roman" pitchFamily="18" charset="0"/>
              </a:rPr>
              <a:t>«</a:t>
            </a:r>
            <a:r>
              <a:rPr lang="en-US" sz="2000" b="1" dirty="0" err="1" smtClean="0">
                <a:latin typeface="alethia pro regular"/>
                <a:cs typeface="Times New Roman" pitchFamily="18" charset="0"/>
              </a:rPr>
              <a:t>Agrofirma</a:t>
            </a:r>
            <a:r>
              <a:rPr lang="en-US" sz="2000" b="1" dirty="0" smtClean="0">
                <a:latin typeface="alethia pro regular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alethia pro regular"/>
                <a:cs typeface="Times New Roman" pitchFamily="18" charset="0"/>
              </a:rPr>
              <a:t>Kolos</a:t>
            </a:r>
            <a:r>
              <a:rPr lang="uk-UA" sz="2000" b="1" dirty="0" smtClean="0">
                <a:latin typeface="alethia pro regular"/>
                <a:cs typeface="Times New Roman" pitchFamily="18" charset="0"/>
              </a:rPr>
              <a:t>»</a:t>
            </a:r>
            <a:r>
              <a:rPr lang="uk-UA" dirty="0" smtClean="0">
                <a:latin typeface="alethia pro regular"/>
                <a:cs typeface="Times New Roman" pitchFamily="18" charset="0"/>
              </a:rPr>
              <a:t/>
            </a:r>
            <a:br>
              <a:rPr lang="uk-UA" dirty="0" smtClean="0">
                <a:latin typeface="alethia pro regular"/>
                <a:cs typeface="Times New Roman" pitchFamily="18" charset="0"/>
              </a:rPr>
            </a:br>
            <a:endParaRPr lang="ru-RU" dirty="0" smtClean="0">
              <a:latin typeface="alethia pro regular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ru-RU" dirty="0" smtClean="0">
                <a:latin typeface="alethia pro regular"/>
              </a:rPr>
              <a:t>Is located on the territory of one settlement</a:t>
            </a:r>
            <a:r>
              <a:rPr lang="uk-UA" altLang="ru-RU" dirty="0" smtClean="0">
                <a:latin typeface="alethia pro regular"/>
              </a:rPr>
              <a:t> </a:t>
            </a:r>
            <a:r>
              <a:rPr lang="en-US" altLang="ru-RU" dirty="0" err="1" smtClean="0">
                <a:latin typeface="alethia pro regular"/>
                <a:hlinkClick r:id="rId4"/>
              </a:rPr>
              <a:t>Pustovarivka</a:t>
            </a:r>
            <a:endParaRPr lang="en-US" altLang="ru-RU" dirty="0" smtClean="0">
              <a:latin typeface="alethia pro regular"/>
            </a:endParaRPr>
          </a:p>
          <a:p>
            <a:pPr>
              <a:lnSpc>
                <a:spcPct val="150000"/>
              </a:lnSpc>
            </a:pPr>
            <a:r>
              <a:rPr lang="en-US" altLang="ru-RU" dirty="0" smtClean="0">
                <a:latin typeface="alethia pro regular"/>
              </a:rPr>
              <a:t>Average annual air  temperature +9</a:t>
            </a:r>
            <a:r>
              <a:rPr lang="uk-UA" altLang="ru-RU" dirty="0" smtClean="0">
                <a:latin typeface="alethia pro regular"/>
              </a:rPr>
              <a:t> </a:t>
            </a:r>
            <a:r>
              <a:rPr lang="en-US" dirty="0" smtClean="0">
                <a:latin typeface="alethia pro regular"/>
              </a:rPr>
              <a:t>°</a:t>
            </a:r>
            <a:r>
              <a:rPr lang="en-US" dirty="0">
                <a:latin typeface="alethia pro regular"/>
              </a:rPr>
              <a:t>C</a:t>
            </a:r>
            <a:r>
              <a:rPr lang="en-US" altLang="ru-RU" dirty="0" smtClean="0">
                <a:latin typeface="alethia pro regular"/>
              </a:rPr>
              <a:t/>
            </a:r>
            <a:br>
              <a:rPr lang="en-US" altLang="ru-RU" dirty="0" smtClean="0">
                <a:latin typeface="alethia pro regular"/>
              </a:rPr>
            </a:br>
            <a:r>
              <a:rPr lang="en-US" altLang="ru-RU" dirty="0" smtClean="0">
                <a:latin typeface="alethia pro regular"/>
              </a:rPr>
              <a:t>The average annual rainfall  is </a:t>
            </a:r>
            <a:r>
              <a:rPr lang="uk-UA" altLang="ru-RU" dirty="0" smtClean="0">
                <a:latin typeface="alethia pro regular"/>
              </a:rPr>
              <a:t>46</a:t>
            </a:r>
            <a:r>
              <a:rPr lang="en-US" altLang="ru-RU" dirty="0" smtClean="0">
                <a:latin typeface="alethia pro regular"/>
              </a:rPr>
              <a:t>0 mm</a:t>
            </a:r>
            <a:br>
              <a:rPr lang="en-US" altLang="ru-RU" dirty="0" smtClean="0">
                <a:latin typeface="alethia pro regular"/>
              </a:rPr>
            </a:br>
            <a:r>
              <a:rPr lang="en-US" altLang="ru-RU" dirty="0" smtClean="0">
                <a:latin typeface="alethia pro regular"/>
              </a:rPr>
              <a:t>Area</a:t>
            </a:r>
            <a:r>
              <a:rPr lang="ru-RU" altLang="ru-RU" dirty="0" smtClean="0">
                <a:latin typeface="alethia pro regular"/>
              </a:rPr>
              <a:t> </a:t>
            </a:r>
            <a:r>
              <a:rPr lang="en-US" altLang="ru-RU" dirty="0" smtClean="0">
                <a:latin typeface="alethia pro regular"/>
              </a:rPr>
              <a:t> - </a:t>
            </a:r>
            <a:r>
              <a:rPr lang="uk-UA" altLang="ru-RU" dirty="0" smtClean="0">
                <a:latin typeface="alethia pro regular"/>
              </a:rPr>
              <a:t>4</a:t>
            </a:r>
            <a:r>
              <a:rPr lang="en-US" altLang="ru-RU" dirty="0" smtClean="0">
                <a:latin typeface="alethia pro regular"/>
              </a:rPr>
              <a:t> thousand ha</a:t>
            </a:r>
          </a:p>
          <a:p>
            <a:pPr>
              <a:lnSpc>
                <a:spcPct val="150000"/>
              </a:lnSpc>
            </a:pPr>
            <a:r>
              <a:rPr lang="ru-RU" altLang="ru-RU" dirty="0" err="1" smtClean="0">
                <a:solidFill>
                  <a:srgbClr val="202124"/>
                </a:solidFill>
                <a:latin typeface="alethia pro regular"/>
              </a:rPr>
              <a:t>The</a:t>
            </a:r>
            <a:r>
              <a:rPr lang="ru-RU" altLang="ru-RU" dirty="0" smtClean="0">
                <a:solidFill>
                  <a:srgbClr val="202124"/>
                </a:solidFill>
                <a:latin typeface="alethia pro regular"/>
              </a:rPr>
              <a:t> </a:t>
            </a:r>
            <a:r>
              <a:rPr lang="ru-RU" altLang="ru-RU" dirty="0" err="1">
                <a:solidFill>
                  <a:srgbClr val="202124"/>
                </a:solidFill>
                <a:latin typeface="alethia pro regular"/>
              </a:rPr>
              <a:t>number</a:t>
            </a:r>
            <a:r>
              <a:rPr lang="ru-RU" altLang="ru-RU" dirty="0">
                <a:solidFill>
                  <a:srgbClr val="202124"/>
                </a:solidFill>
                <a:latin typeface="alethia pro regular"/>
              </a:rPr>
              <a:t> </a:t>
            </a:r>
            <a:r>
              <a:rPr lang="ru-RU" altLang="ru-RU" dirty="0" err="1">
                <a:solidFill>
                  <a:srgbClr val="202124"/>
                </a:solidFill>
                <a:latin typeface="alethia pro regular"/>
              </a:rPr>
              <a:t>of</a:t>
            </a:r>
            <a:r>
              <a:rPr lang="ru-RU" altLang="ru-RU" dirty="0">
                <a:solidFill>
                  <a:srgbClr val="202124"/>
                </a:solidFill>
                <a:latin typeface="alethia pro regular"/>
              </a:rPr>
              <a:t> </a:t>
            </a:r>
            <a:r>
              <a:rPr lang="ru-RU" altLang="ru-RU" dirty="0" err="1">
                <a:solidFill>
                  <a:srgbClr val="202124"/>
                </a:solidFill>
                <a:latin typeface="alethia pro regular"/>
              </a:rPr>
              <a:t>workers</a:t>
            </a:r>
            <a:r>
              <a:rPr lang="ru-RU" altLang="ru-RU" dirty="0">
                <a:solidFill>
                  <a:srgbClr val="202124"/>
                </a:solidFill>
                <a:latin typeface="alethia pro regular"/>
              </a:rPr>
              <a:t> </a:t>
            </a:r>
            <a:r>
              <a:rPr lang="ru-RU" altLang="ru-RU" dirty="0" err="1">
                <a:solidFill>
                  <a:srgbClr val="202124"/>
                </a:solidFill>
                <a:latin typeface="alethia pro regular"/>
              </a:rPr>
              <a:t>is</a:t>
            </a:r>
            <a:r>
              <a:rPr lang="ru-RU" altLang="ru-RU" dirty="0">
                <a:solidFill>
                  <a:srgbClr val="202124"/>
                </a:solidFill>
                <a:latin typeface="alethia pro regular"/>
              </a:rPr>
              <a:t> </a:t>
            </a:r>
            <a:r>
              <a:rPr lang="ru-RU" altLang="ru-RU" dirty="0" err="1">
                <a:solidFill>
                  <a:srgbClr val="202124"/>
                </a:solidFill>
                <a:latin typeface="alethia pro regular"/>
              </a:rPr>
              <a:t>more</a:t>
            </a:r>
            <a:r>
              <a:rPr lang="ru-RU" altLang="ru-RU" dirty="0">
                <a:solidFill>
                  <a:srgbClr val="202124"/>
                </a:solidFill>
                <a:latin typeface="alethia pro regular"/>
              </a:rPr>
              <a:t> </a:t>
            </a:r>
            <a:r>
              <a:rPr lang="ru-RU" altLang="ru-RU" dirty="0" err="1">
                <a:solidFill>
                  <a:srgbClr val="202124"/>
                </a:solidFill>
                <a:latin typeface="alethia pro regular"/>
              </a:rPr>
              <a:t>than</a:t>
            </a:r>
            <a:r>
              <a:rPr lang="ru-RU" altLang="ru-RU" dirty="0">
                <a:solidFill>
                  <a:srgbClr val="202124"/>
                </a:solidFill>
                <a:latin typeface="alethia pro regular"/>
              </a:rPr>
              <a:t> </a:t>
            </a:r>
            <a:r>
              <a:rPr lang="ru-RU" altLang="ru-RU" dirty="0" smtClean="0">
                <a:solidFill>
                  <a:srgbClr val="202124"/>
                </a:solidFill>
                <a:latin typeface="alethia pro regular"/>
              </a:rPr>
              <a:t>300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ethia pro regular"/>
            </a:endParaRPr>
          </a:p>
          <a:p>
            <a:pPr>
              <a:lnSpc>
                <a:spcPct val="150000"/>
              </a:lnSpc>
            </a:pPr>
            <a:r>
              <a:rPr lang="en-US" altLang="ru-RU" dirty="0" smtClean="0">
                <a:latin typeface="alethia pro regular"/>
              </a:rPr>
              <a:t>The </a:t>
            </a:r>
            <a:r>
              <a:rPr lang="en-US" altLang="ru-RU" dirty="0">
                <a:latin typeface="alethia pro regular"/>
              </a:rPr>
              <a:t>annual turnover</a:t>
            </a:r>
            <a:r>
              <a:rPr lang="ru-RU" altLang="ru-RU" dirty="0">
                <a:latin typeface="alethia pro regular"/>
              </a:rPr>
              <a:t> </a:t>
            </a:r>
            <a:r>
              <a:rPr lang="en-US" altLang="ru-RU" dirty="0">
                <a:latin typeface="alethia pro regular"/>
              </a:rPr>
              <a:t> - </a:t>
            </a:r>
            <a:r>
              <a:rPr lang="en-US" altLang="ru-RU" dirty="0" smtClean="0">
                <a:latin typeface="alethia pro regular"/>
              </a:rPr>
              <a:t>300 </a:t>
            </a:r>
            <a:r>
              <a:rPr lang="en-US" altLang="ru-RU" dirty="0" err="1">
                <a:latin typeface="alethia pro regular"/>
              </a:rPr>
              <a:t>mln</a:t>
            </a:r>
            <a:r>
              <a:rPr lang="en-US" altLang="ru-RU" dirty="0">
                <a:latin typeface="alethia pro regular"/>
              </a:rPr>
              <a:t>. </a:t>
            </a:r>
            <a:r>
              <a:rPr lang="en-US" altLang="ru-RU" dirty="0" smtClean="0">
                <a:latin typeface="alethia pro regular"/>
              </a:rPr>
              <a:t>UAH (</a:t>
            </a:r>
            <a:r>
              <a:rPr lang="uk-UA" altLang="ru-RU" dirty="0" smtClean="0">
                <a:latin typeface="alethia pro regular"/>
              </a:rPr>
              <a:t>8,1</a:t>
            </a:r>
            <a:r>
              <a:rPr lang="en-US" altLang="ru-RU" dirty="0" err="1" smtClean="0">
                <a:latin typeface="alethia pro regular"/>
              </a:rPr>
              <a:t>mln</a:t>
            </a:r>
            <a:r>
              <a:rPr lang="en-US" altLang="ru-RU" dirty="0" smtClean="0">
                <a:latin typeface="alethia pro regular"/>
              </a:rPr>
              <a:t> euros)</a:t>
            </a:r>
            <a:br>
              <a:rPr lang="en-US" altLang="ru-RU" dirty="0" smtClean="0">
                <a:latin typeface="alethia pro regular"/>
              </a:rPr>
            </a:b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lethia pro regular"/>
              </a:rPr>
              <a:t>Owner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lethia pro regular"/>
              </a:rPr>
              <a:t> -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lethia pro regular"/>
              </a:rPr>
              <a:t>Tsentilo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lethia pro regular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lethia pro regular"/>
              </a:rPr>
              <a:t>Leonid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lethia pro regular"/>
              </a:rPr>
              <a:t>,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lethia pro regular"/>
              </a:rPr>
              <a:t>Doctor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lethia pro regular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lethia pro regular"/>
              </a:rPr>
              <a:t>of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lethia pro regular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lethia pro regular"/>
              </a:rPr>
              <a:t>Agricultural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lethia pro regular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lethia pro regular"/>
              </a:rPr>
              <a:t>Sciences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ethia pro regular"/>
              </a:rPr>
              <a:t> </a:t>
            </a:r>
          </a:p>
          <a:p>
            <a:pPr>
              <a:lnSpc>
                <a:spcPct val="150000"/>
              </a:lnSpc>
            </a:pPr>
            <a:endParaRPr lang="ru-RU" altLang="ru-RU" dirty="0" smtClean="0">
              <a:latin typeface="alethia pro regular"/>
            </a:endParaRPr>
          </a:p>
          <a:p>
            <a:endParaRPr lang="uk-UA" altLang="ru-RU" dirty="0" smtClean="0">
              <a:latin typeface="alethia pro regular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902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710565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045335" y="4425441"/>
            <a:ext cx="3784716" cy="2522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latin typeface="alethia pro regular"/>
                <a:ea typeface="Calibri" panose="020F0502020204030204" pitchFamily="34" charset="0"/>
                <a:cs typeface="Times New Roman" panose="02020603050405020304" pitchFamily="18" charset="0"/>
              </a:rPr>
              <a:t>Leonid </a:t>
            </a:r>
            <a:r>
              <a:rPr lang="en-US" b="1" smtClean="0">
                <a:latin typeface="alethia pro regular"/>
                <a:ea typeface="Calibri" panose="020F0502020204030204" pitchFamily="34" charset="0"/>
                <a:cs typeface="Times New Roman" panose="02020603050405020304" pitchFamily="18" charset="0"/>
              </a:rPr>
              <a:t>Tsentylo</a:t>
            </a:r>
            <a:endParaRPr lang="ru-RU" dirty="0">
              <a:latin typeface="alethia pro 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200" b="1" dirty="0">
                <a:latin typeface="alethia pro regular"/>
                <a:ea typeface="Calibri" panose="020F0502020204030204" pitchFamily="34" charset="0"/>
                <a:cs typeface="Times New Roman" panose="02020603050405020304" pitchFamily="18" charset="0"/>
              </a:rPr>
              <a:t>Doctor of Agricultural </a:t>
            </a:r>
            <a:r>
              <a:rPr lang="en-US" sz="1200" b="1" dirty="0" smtClean="0">
                <a:latin typeface="alethia pro regular"/>
                <a:ea typeface="Calibri" panose="020F0502020204030204" pitchFamily="34" charset="0"/>
                <a:cs typeface="Times New Roman" panose="02020603050405020304" pitchFamily="18" charset="0"/>
              </a:rPr>
              <a:t>Sciences</a:t>
            </a:r>
          </a:p>
          <a:p>
            <a:pPr>
              <a:spcAft>
                <a:spcPts val="800"/>
              </a:spcAft>
            </a:pPr>
            <a:r>
              <a:rPr lang="en-US" sz="1200" b="1" dirty="0" smtClean="0">
                <a:latin typeface="alethia pro regular"/>
                <a:ea typeface="Calibri" panose="020F0502020204030204" pitchFamily="34" charset="0"/>
                <a:cs typeface="Times New Roman" panose="02020603050405020304" pitchFamily="18" charset="0"/>
              </a:rPr>
              <a:t>Laureate of the </a:t>
            </a:r>
            <a:r>
              <a:rPr lang="en-US" sz="1200" b="1" dirty="0">
                <a:latin typeface="alethia pro regular"/>
                <a:ea typeface="Calibri" panose="020F0502020204030204" pitchFamily="34" charset="0"/>
                <a:cs typeface="Times New Roman" panose="02020603050405020304" pitchFamily="18" charset="0"/>
              </a:rPr>
              <a:t>Cabinet of Ministers of </a:t>
            </a:r>
            <a:r>
              <a:rPr lang="en-US" sz="1200" b="1" dirty="0" smtClean="0">
                <a:latin typeface="alethia pro regular"/>
                <a:ea typeface="Calibri" panose="020F0502020204030204" pitchFamily="34" charset="0"/>
                <a:cs typeface="Times New Roman" panose="02020603050405020304" pitchFamily="18" charset="0"/>
              </a:rPr>
              <a:t>Ukraine Award</a:t>
            </a:r>
          </a:p>
          <a:p>
            <a:pPr>
              <a:spcAft>
                <a:spcPts val="800"/>
              </a:spcAft>
            </a:pPr>
            <a:r>
              <a:rPr lang="en-US" sz="1200" b="1" dirty="0">
                <a:latin typeface="alethia pro regular"/>
                <a:ea typeface="Calibri" panose="020F0502020204030204" pitchFamily="34" charset="0"/>
                <a:cs typeface="Times New Roman" panose="02020603050405020304" pitchFamily="18" charset="0"/>
              </a:rPr>
              <a:t>Associate Professor of the Department of Agriculture and </a:t>
            </a:r>
            <a:r>
              <a:rPr lang="en-US" sz="1200" b="1" dirty="0" err="1">
                <a:latin typeface="alethia pro regular"/>
                <a:ea typeface="Calibri" panose="020F0502020204030204" pitchFamily="34" charset="0"/>
                <a:cs typeface="Times New Roman" panose="02020603050405020304" pitchFamily="18" charset="0"/>
              </a:rPr>
              <a:t>Herbology</a:t>
            </a:r>
            <a:r>
              <a:rPr lang="en-US" sz="1200" b="1" dirty="0">
                <a:latin typeface="alethia pro regular"/>
                <a:ea typeface="Calibri" panose="020F0502020204030204" pitchFamily="34" charset="0"/>
                <a:cs typeface="Times New Roman" panose="02020603050405020304" pitchFamily="18" charset="0"/>
              </a:rPr>
              <a:t> of the National University of </a:t>
            </a:r>
            <a:r>
              <a:rPr lang="en-US" sz="1200" b="1" dirty="0" err="1">
                <a:latin typeface="alethia pro regular"/>
                <a:ea typeface="Calibri" panose="020F0502020204030204" pitchFamily="34" charset="0"/>
                <a:cs typeface="Times New Roman" panose="02020603050405020304" pitchFamily="18" charset="0"/>
              </a:rPr>
              <a:t>Bioresources</a:t>
            </a:r>
            <a:r>
              <a:rPr lang="en-US" sz="1200" b="1" dirty="0">
                <a:latin typeface="alethia pro regular"/>
                <a:ea typeface="Calibri" panose="020F0502020204030204" pitchFamily="34" charset="0"/>
                <a:cs typeface="Times New Roman" panose="02020603050405020304" pitchFamily="18" charset="0"/>
              </a:rPr>
              <a:t> and Nature Management of </a:t>
            </a:r>
            <a:r>
              <a:rPr lang="en-US" sz="1200" b="1" dirty="0" smtClean="0">
                <a:latin typeface="alethia pro regular"/>
                <a:ea typeface="Calibri" panose="020F0502020204030204" pitchFamily="34" charset="0"/>
                <a:cs typeface="Times New Roman" panose="02020603050405020304" pitchFamily="18" charset="0"/>
              </a:rPr>
              <a:t>Ukraine</a:t>
            </a:r>
          </a:p>
          <a:p>
            <a:pPr>
              <a:spcAft>
                <a:spcPts val="800"/>
              </a:spcAft>
            </a:pPr>
            <a:r>
              <a:rPr lang="en-US" sz="1200" b="1" dirty="0">
                <a:latin typeface="alethia pro regular"/>
                <a:ea typeface="Times New Roman" panose="02020603050405020304" pitchFamily="18" charset="0"/>
                <a:cs typeface="Times New Roman" panose="02020603050405020304" pitchFamily="18" charset="0"/>
              </a:rPr>
              <a:t>Director of </a:t>
            </a:r>
            <a:r>
              <a:rPr lang="en-US" sz="1200" b="1" dirty="0" err="1">
                <a:latin typeface="alethia pro regular"/>
                <a:ea typeface="Times New Roman" panose="02020603050405020304" pitchFamily="18" charset="0"/>
                <a:cs typeface="Times New Roman" panose="02020603050405020304" pitchFamily="18" charset="0"/>
              </a:rPr>
              <a:t>Agrofirma</a:t>
            </a:r>
            <a:r>
              <a:rPr lang="en-US" sz="1200" b="1" dirty="0">
                <a:latin typeface="alethia pro regular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alethia pro regular"/>
                <a:ea typeface="Times New Roman" panose="02020603050405020304" pitchFamily="18" charset="0"/>
                <a:cs typeface="Times New Roman" panose="02020603050405020304" pitchFamily="18" charset="0"/>
              </a:rPr>
              <a:t>Kolos</a:t>
            </a:r>
            <a:r>
              <a:rPr lang="en-US" sz="1200" b="1" dirty="0">
                <a:latin typeface="alethia pro regular"/>
                <a:ea typeface="Times New Roman" panose="02020603050405020304" pitchFamily="18" charset="0"/>
                <a:cs typeface="Times New Roman" panose="02020603050405020304" pitchFamily="18" charset="0"/>
              </a:rPr>
              <a:t> LLC</a:t>
            </a:r>
            <a:r>
              <a:rPr lang="uk-UA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34" y="590582"/>
            <a:ext cx="3220081" cy="35878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51400"/>
            <a:ext cx="1216299" cy="678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0066" y="1320289"/>
            <a:ext cx="5124450" cy="4619625"/>
          </a:xfrm>
          <a:prstGeom prst="rect">
            <a:avLst/>
          </a:prstGeom>
          <a:noFill/>
          <a:ln w="57150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68624" y="1921941"/>
            <a:ext cx="49073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lethia pro regular"/>
              </a:rPr>
              <a:t>We intend to develop the agriculture </a:t>
            </a:r>
            <a:r>
              <a:rPr lang="en-US" dirty="0">
                <a:solidFill>
                  <a:schemeClr val="bg1"/>
                </a:solidFill>
                <a:latin typeface="alethia pro regular"/>
              </a:rPr>
              <a:t>with the </a:t>
            </a:r>
            <a:r>
              <a:rPr lang="en-US" dirty="0" smtClean="0">
                <a:solidFill>
                  <a:schemeClr val="bg1"/>
                </a:solidFill>
                <a:latin typeface="alethia pro regular"/>
              </a:rPr>
              <a:t>help of </a:t>
            </a:r>
            <a:r>
              <a:rPr lang="en-US" dirty="0">
                <a:solidFill>
                  <a:schemeClr val="bg1"/>
                </a:solidFill>
                <a:latin typeface="alethia pro regular"/>
              </a:rPr>
              <a:t>the latest scientific approaches and the implementation of ambitious plans for the revival of the Ukrainian countryside</a:t>
            </a:r>
            <a:r>
              <a:rPr lang="uk-UA" dirty="0" smtClean="0">
                <a:solidFill>
                  <a:schemeClr val="bg1"/>
                </a:solidFill>
                <a:latin typeface="alethia pro regular"/>
              </a:rPr>
              <a:t>. </a:t>
            </a:r>
            <a:r>
              <a:rPr lang="en-US" dirty="0">
                <a:solidFill>
                  <a:schemeClr val="bg1"/>
                </a:solidFill>
                <a:latin typeface="alethia pro regular"/>
              </a:rPr>
              <a:t>The development and formation of Ukraine through the acquisition of </a:t>
            </a:r>
            <a:r>
              <a:rPr lang="en-US" dirty="0" smtClean="0">
                <a:solidFill>
                  <a:schemeClr val="bg1"/>
                </a:solidFill>
                <a:latin typeface="alethia pro regular"/>
              </a:rPr>
              <a:t>intellectual </a:t>
            </a:r>
            <a:r>
              <a:rPr lang="en-US" dirty="0">
                <a:solidFill>
                  <a:schemeClr val="bg1"/>
                </a:solidFill>
                <a:latin typeface="alethia pro regular"/>
              </a:rPr>
              <a:t>and scientific foundation will provide an opportunity to improve soil fertility management technologies, preserve bioclimatic potential, and implement an economically and energetically </a:t>
            </a:r>
            <a:r>
              <a:rPr lang="en-US" dirty="0" smtClean="0">
                <a:solidFill>
                  <a:schemeClr val="bg1"/>
                </a:solidFill>
                <a:latin typeface="alethia pro regular"/>
              </a:rPr>
              <a:t>balanced model </a:t>
            </a:r>
            <a:r>
              <a:rPr lang="en-US" dirty="0">
                <a:solidFill>
                  <a:schemeClr val="bg1"/>
                </a:solidFill>
                <a:latin typeface="alethia pro regular"/>
              </a:rPr>
              <a:t>of a modern agricultural enterprise</a:t>
            </a:r>
            <a:r>
              <a:rPr lang="uk-UA" dirty="0" smtClean="0">
                <a:solidFill>
                  <a:schemeClr val="bg1"/>
                </a:solidFill>
                <a:latin typeface="alethia pro regular"/>
              </a:rPr>
              <a:t>.</a:t>
            </a:r>
            <a:endParaRPr lang="ru-RU" dirty="0">
              <a:solidFill>
                <a:schemeClr val="bg1"/>
              </a:solidFill>
              <a:latin typeface="alethia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7223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/>
          <a:stretch/>
        </p:blipFill>
        <p:spPr>
          <a:xfrm>
            <a:off x="8478923" y="0"/>
            <a:ext cx="4122652" cy="68613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1" r="17734"/>
          <a:stretch/>
        </p:blipFill>
        <p:spPr>
          <a:xfrm>
            <a:off x="-35462" y="0"/>
            <a:ext cx="38222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6701" y="2286853"/>
            <a:ext cx="4238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600" dirty="0" smtClean="0">
              <a:latin typeface="alethia pro regular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lethia pro regular"/>
              </a:rPr>
              <a:t>creation </a:t>
            </a:r>
            <a:r>
              <a:rPr lang="en-US" sz="1600" dirty="0">
                <a:latin typeface="alethia pro regular"/>
              </a:rPr>
              <a:t>of new </a:t>
            </a:r>
            <a:r>
              <a:rPr lang="en-US" sz="1600" dirty="0" smtClean="0">
                <a:latin typeface="alethia pro regular"/>
              </a:rPr>
              <a:t>jobs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lethia pro regular"/>
              </a:rPr>
              <a:t>diversification of business profitability</a:t>
            </a:r>
            <a:r>
              <a:rPr lang="ru-RU" sz="1600" dirty="0" smtClean="0">
                <a:latin typeface="alethia pro regular"/>
              </a:rPr>
              <a:t> </a:t>
            </a:r>
            <a:endParaRPr lang="en-US" sz="1600" dirty="0" smtClean="0">
              <a:latin typeface="alethia pro regular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lethia pro regular"/>
              </a:rPr>
              <a:t>creation of added </a:t>
            </a:r>
            <a:r>
              <a:rPr lang="en-US" sz="1600" dirty="0" smtClean="0">
                <a:latin typeface="alethia pro regular"/>
              </a:rPr>
              <a:t>value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lethia pro regular"/>
              </a:rPr>
              <a:t>reduction of dependence on foreign sales </a:t>
            </a:r>
            <a:r>
              <a:rPr lang="en-US" sz="1600" dirty="0" smtClean="0">
                <a:latin typeface="alethia pro regular"/>
              </a:rPr>
              <a:t>markets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lethia pro regular"/>
              </a:rPr>
              <a:t>balancing the seasonality of </a:t>
            </a:r>
            <a:r>
              <a:rPr lang="en-US" sz="1600" dirty="0" smtClean="0">
                <a:latin typeface="alethia pro regular"/>
              </a:rPr>
              <a:t>production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lethia pro regular"/>
              </a:rPr>
              <a:t>increase in marginal revenue</a:t>
            </a:r>
            <a:endParaRPr lang="ru-RU" sz="1600" dirty="0">
              <a:latin typeface="alethia pro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40299" y="410460"/>
            <a:ext cx="3515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Monserrat"/>
              </a:rPr>
              <a:t>Advantages of an integrated multi-industry </a:t>
            </a:r>
            <a:r>
              <a:rPr lang="en-US" sz="2400" b="1" dirty="0" smtClean="0">
                <a:latin typeface="Monserrat"/>
              </a:rPr>
              <a:t>enterprise</a:t>
            </a:r>
            <a:r>
              <a:rPr lang="ru-RU" sz="2400" b="1" dirty="0" smtClean="0">
                <a:latin typeface="Monserrat"/>
              </a:rPr>
              <a:t>:</a:t>
            </a:r>
            <a:endParaRPr lang="ru-RU" sz="2400" b="1" dirty="0">
              <a:latin typeface="Monserrat"/>
            </a:endParaRP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51400"/>
            <a:ext cx="1216299" cy="67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5954" t="35036" r="21039" b="19312"/>
          <a:stretch/>
        </p:blipFill>
        <p:spPr>
          <a:xfrm>
            <a:off x="3449807" y="1939204"/>
            <a:ext cx="8077201" cy="36576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589494" y="4903098"/>
            <a:ext cx="1333933" cy="480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26263" y="4903098"/>
            <a:ext cx="1333933" cy="480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1" r="35941"/>
          <a:stretch/>
        </p:blipFill>
        <p:spPr>
          <a:xfrm>
            <a:off x="-12700" y="0"/>
            <a:ext cx="300081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3398" y="3077321"/>
            <a:ext cx="17550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lethia pro regular"/>
              </a:rPr>
              <a:t>Biological agriculture</a:t>
            </a:r>
            <a:endParaRPr lang="ru-RU" sz="1400" b="1" dirty="0">
              <a:latin typeface="alethia pro regula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0504" y="3098590"/>
            <a:ext cx="17550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lethia pro regular"/>
              </a:rPr>
              <a:t>Composting technologies</a:t>
            </a:r>
            <a:endParaRPr lang="ru-RU" sz="1400" b="1" dirty="0">
              <a:latin typeface="alethia pro regula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1798" y="3098590"/>
            <a:ext cx="17550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lethia pro regular"/>
              </a:rPr>
              <a:t>Laboratory complex</a:t>
            </a:r>
            <a:endParaRPr lang="ru-RU" sz="1400" b="1" dirty="0">
              <a:latin typeface="alethia pro regula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86685" y="3098590"/>
            <a:ext cx="16273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lethia pro regular"/>
              </a:rPr>
              <a:t>Production of </a:t>
            </a:r>
            <a:r>
              <a:rPr lang="en-US" sz="1400" b="1" dirty="0" smtClean="0">
                <a:latin typeface="alethia pro regular"/>
              </a:rPr>
              <a:t>biologicals</a:t>
            </a:r>
            <a:endParaRPr lang="ru-RU" sz="1400" b="1" dirty="0">
              <a:latin typeface="alethia pro regula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42995" y="3098590"/>
            <a:ext cx="17550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lethia pro regular"/>
              </a:rPr>
              <a:t>Cleaning of water bodies</a:t>
            </a:r>
            <a:endParaRPr lang="ru-RU" sz="1400" b="1" dirty="0">
              <a:latin typeface="alethia pro regula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44135" y="4904737"/>
            <a:ext cx="17550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lethia pro regular"/>
              </a:rPr>
              <a:t>4,000 hectares </a:t>
            </a:r>
            <a:r>
              <a:rPr lang="en-US" sz="1400" b="1" dirty="0">
                <a:latin typeface="alethia pro regular"/>
              </a:rPr>
              <a:t>of cultivation</a:t>
            </a:r>
            <a:endParaRPr lang="ru-RU" sz="1400" b="1" dirty="0">
              <a:latin typeface="alethia pro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6730" y="4989594"/>
            <a:ext cx="175506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lethia pro regular"/>
              </a:rPr>
              <a:t>Seed plant</a:t>
            </a:r>
            <a:endParaRPr lang="ru-RU" sz="1500" b="1" dirty="0">
              <a:latin typeface="alethia pro regular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31797" y="4906675"/>
            <a:ext cx="17550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lethia pro regular"/>
              </a:rPr>
              <a:t>Processing workshop</a:t>
            </a:r>
            <a:endParaRPr lang="ru-RU" sz="1400" b="1" dirty="0">
              <a:latin typeface="alethia pro regula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22832" y="4989594"/>
            <a:ext cx="17550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lethia pro regular"/>
              </a:rPr>
              <a:t>Dairy farming</a:t>
            </a:r>
            <a:endParaRPr lang="ru-RU" sz="1400" b="1" dirty="0">
              <a:latin typeface="alethia pro regula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74920" y="5012458"/>
            <a:ext cx="17550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lethia pro regular"/>
              </a:rPr>
              <a:t>Apiculture</a:t>
            </a:r>
            <a:endParaRPr lang="ru-RU" sz="1400" b="1" dirty="0">
              <a:latin typeface="alethia pro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5611" y="395680"/>
            <a:ext cx="7911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3600" b="1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Monserrat"/>
              </a:rPr>
              <a:t>Areas</a:t>
            </a: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Monserrat"/>
              </a:rPr>
              <a:t> </a:t>
            </a:r>
            <a:r>
              <a:rPr kumimoji="0" lang="ru-RU" altLang="ru-RU" sz="3600" b="1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Monserrat"/>
              </a:rPr>
              <a:t>of</a:t>
            </a: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Monserrat"/>
              </a:rPr>
              <a:t> </a:t>
            </a:r>
            <a:r>
              <a:rPr kumimoji="0" lang="ru-RU" altLang="ru-RU" sz="3600" b="1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Monserrat"/>
              </a:rPr>
              <a:t>the</a:t>
            </a: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Monserrat"/>
              </a:rPr>
              <a:t> </a:t>
            </a:r>
            <a:r>
              <a:rPr kumimoji="0" lang="ru-RU" altLang="ru-RU" sz="3600" b="1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Monserrat"/>
              </a:rPr>
              <a:t>enterprise</a:t>
            </a:r>
            <a:r>
              <a:rPr kumimoji="0" lang="en-US" altLang="ru-RU" sz="3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Monserrat"/>
              </a:rPr>
              <a:t> activities</a:t>
            </a: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Monserrat"/>
              </a:rPr>
              <a:t> 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Monserra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51400"/>
            <a:ext cx="1216299" cy="67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6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9"/>
          <a:stretch/>
        </p:blipFill>
        <p:spPr>
          <a:xfrm>
            <a:off x="5996478" y="1"/>
            <a:ext cx="623906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96478" y="0"/>
            <a:ext cx="6239064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51400"/>
            <a:ext cx="1216299" cy="678365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658605825"/>
              </p:ext>
            </p:extLst>
          </p:nvPr>
        </p:nvGraphicFramePr>
        <p:xfrm>
          <a:off x="6156910" y="678901"/>
          <a:ext cx="5918200" cy="5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43106" y="2800673"/>
            <a:ext cx="549294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lethia pro regular"/>
              </a:rPr>
              <a:t>Gross </a:t>
            </a:r>
            <a:r>
              <a:rPr lang="en-US" dirty="0" smtClean="0">
                <a:latin typeface="alethia pro regular"/>
              </a:rPr>
              <a:t>output</a:t>
            </a:r>
            <a:r>
              <a:rPr lang="uk-UA" dirty="0" smtClean="0">
                <a:latin typeface="alethia pro regular"/>
              </a:rPr>
              <a:t>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lethia pro regular"/>
              </a:rPr>
              <a:t>Commodity grain: 10,000 tons - 60 million </a:t>
            </a:r>
            <a:r>
              <a:rPr lang="en-US" dirty="0" smtClean="0">
                <a:latin typeface="alethia pro regular"/>
              </a:rPr>
              <a:t>UAH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lethia pro regular"/>
              </a:rPr>
              <a:t>Seeds: </a:t>
            </a:r>
            <a:r>
              <a:rPr lang="en-US" dirty="0" smtClean="0">
                <a:latin typeface="alethia pro regular"/>
              </a:rPr>
              <a:t>3,000 tons </a:t>
            </a:r>
            <a:r>
              <a:rPr lang="en-US" dirty="0">
                <a:latin typeface="alethia pro regular"/>
              </a:rPr>
              <a:t>- 60 million </a:t>
            </a:r>
            <a:r>
              <a:rPr lang="en-US" dirty="0" smtClean="0">
                <a:latin typeface="alethia pro regular"/>
              </a:rPr>
              <a:t>UAH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alethia pro regular"/>
              </a:rPr>
              <a:t>Oil crops</a:t>
            </a:r>
            <a:r>
              <a:rPr lang="uk-UA" dirty="0" smtClean="0">
                <a:latin typeface="alethia pro regular"/>
              </a:rPr>
              <a:t>: </a:t>
            </a:r>
            <a:r>
              <a:rPr lang="en-US" dirty="0" smtClean="0">
                <a:latin typeface="alethia pro regular"/>
              </a:rPr>
              <a:t>2,000 tons </a:t>
            </a:r>
            <a:r>
              <a:rPr lang="uk-UA" dirty="0" smtClean="0">
                <a:latin typeface="alethia pro regular"/>
              </a:rPr>
              <a:t>- 35 </a:t>
            </a:r>
            <a:r>
              <a:rPr lang="en-US" dirty="0">
                <a:latin typeface="alethia pro regular"/>
              </a:rPr>
              <a:t>million UAH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alethia pro regular"/>
              </a:rPr>
              <a:t>Technical crops:</a:t>
            </a:r>
            <a:r>
              <a:rPr lang="uk-UA" dirty="0" smtClean="0">
                <a:latin typeface="alethia pro regular"/>
              </a:rPr>
              <a:t> 10</a:t>
            </a:r>
            <a:r>
              <a:rPr lang="en-US" dirty="0" smtClean="0">
                <a:latin typeface="alethia pro regular"/>
              </a:rPr>
              <a:t>,000 </a:t>
            </a:r>
            <a:r>
              <a:rPr lang="uk-UA" dirty="0" smtClean="0">
                <a:latin typeface="alethia pro regular"/>
              </a:rPr>
              <a:t>- 15 </a:t>
            </a:r>
            <a:r>
              <a:rPr lang="en-US" dirty="0">
                <a:latin typeface="alethia pro regular"/>
              </a:rPr>
              <a:t>million UAH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lethia pro regular"/>
              </a:rPr>
              <a:t>Horticulture </a:t>
            </a:r>
            <a:r>
              <a:rPr lang="en-US" dirty="0" smtClean="0">
                <a:latin typeface="alethia pro regular"/>
              </a:rPr>
              <a:t>products:</a:t>
            </a:r>
            <a:r>
              <a:rPr lang="uk-UA" dirty="0" smtClean="0">
                <a:latin typeface="alethia pro regular"/>
              </a:rPr>
              <a:t> </a:t>
            </a:r>
            <a:r>
              <a:rPr lang="en-US" dirty="0" smtClean="0">
                <a:latin typeface="alethia pro regular"/>
              </a:rPr>
              <a:t>1,000 tons </a:t>
            </a:r>
            <a:r>
              <a:rPr lang="uk-UA" dirty="0" smtClean="0">
                <a:latin typeface="alethia pro regular"/>
              </a:rPr>
              <a:t>- 10 </a:t>
            </a:r>
            <a:r>
              <a:rPr lang="en-US" dirty="0">
                <a:latin typeface="alethia pro regular"/>
              </a:rPr>
              <a:t>million </a:t>
            </a:r>
            <a:r>
              <a:rPr lang="en-US" dirty="0" smtClean="0">
                <a:latin typeface="alethia pro regular"/>
              </a:rPr>
              <a:t>UAH</a:t>
            </a:r>
            <a:r>
              <a:rPr lang="uk-UA" dirty="0" smtClean="0">
                <a:latin typeface="alethia pro regular"/>
              </a:rPr>
              <a:t/>
            </a:r>
            <a:br>
              <a:rPr lang="uk-UA" dirty="0" smtClean="0">
                <a:latin typeface="alethia pro regular"/>
              </a:rPr>
            </a:br>
            <a:endParaRPr lang="ru-RU" dirty="0">
              <a:latin typeface="alethia pro regular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8083" y="1161090"/>
            <a:ext cx="5102183" cy="12618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Monserrat"/>
              </a:rPr>
              <a:t>Crop production</a:t>
            </a:r>
            <a:r>
              <a:rPr lang="uk-UA" sz="2800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/>
            </a:r>
            <a:br>
              <a:rPr lang="uk-UA" sz="2800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</a:b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Monserrat"/>
              </a:rPr>
              <a:t>AF KOLOS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Monserrat"/>
            </a:endParaRPr>
          </a:p>
        </p:txBody>
      </p:sp>
    </p:spTree>
    <p:extLst>
      <p:ext uri="{BB962C8B-B14F-4D97-AF65-F5344CB8AC3E}">
        <p14:creationId xmlns:p14="http://schemas.microsoft.com/office/powerpoint/2010/main" val="343491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258" r="3404" b="-7741"/>
          <a:stretch/>
        </p:blipFill>
        <p:spPr>
          <a:xfrm>
            <a:off x="0" y="0"/>
            <a:ext cx="12255500" cy="7848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51400"/>
            <a:ext cx="1216299" cy="6783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8084" y="4481515"/>
            <a:ext cx="5474716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  <a:latin typeface="alethia pro regular"/>
              </a:rPr>
              <a:t>Selection activities 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  <a:latin typeface="alethia pro regular"/>
              </a:rPr>
              <a:t>AF KOLOS</a:t>
            </a:r>
            <a:endParaRPr lang="uk-UA" sz="3600" dirty="0">
              <a:solidFill>
                <a:schemeClr val="bg1"/>
              </a:solidFill>
              <a:latin typeface="alethia pro regular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50000" y="0"/>
            <a:ext cx="5905500" cy="7099300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15" y="4716376"/>
            <a:ext cx="1300721" cy="13007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16" y="929764"/>
            <a:ext cx="1318136" cy="1318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31200" y="929764"/>
            <a:ext cx="37211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lethia pro regular"/>
              </a:rPr>
              <a:t>28 self-pollinating lines of </a:t>
            </a:r>
            <a:r>
              <a:rPr lang="en-US" dirty="0" smtClean="0">
                <a:solidFill>
                  <a:schemeClr val="bg1"/>
                </a:solidFill>
                <a:latin typeface="alethia pro regular"/>
              </a:rPr>
              <a:t>corn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lethia pro regular"/>
              </a:rPr>
              <a:t>24 hybrids of corn</a:t>
            </a:r>
            <a:endParaRPr lang="uk-UA" dirty="0">
              <a:solidFill>
                <a:schemeClr val="bg1"/>
              </a:solidFill>
              <a:latin typeface="alethia pro regular"/>
            </a:endParaRPr>
          </a:p>
          <a:p>
            <a:pPr>
              <a:lnSpc>
                <a:spcPct val="150000"/>
              </a:lnSpc>
            </a:pP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331200" y="4736158"/>
            <a:ext cx="33248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lethia pro regular"/>
              </a:rPr>
              <a:t>9 varieties of winter </a:t>
            </a:r>
            <a:r>
              <a:rPr lang="en-US" dirty="0" smtClean="0">
                <a:solidFill>
                  <a:schemeClr val="bg1"/>
                </a:solidFill>
                <a:latin typeface="alethia pro regular"/>
              </a:rPr>
              <a:t>wheat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lethia pro regular"/>
              </a:rPr>
              <a:t>6 varieties are </a:t>
            </a:r>
            <a:r>
              <a:rPr lang="en-US" dirty="0" smtClean="0">
                <a:solidFill>
                  <a:schemeClr val="bg1"/>
                </a:solidFill>
                <a:latin typeface="alethia pro regular"/>
              </a:rPr>
              <a:t>under the </a:t>
            </a:r>
            <a:r>
              <a:rPr lang="en-US" dirty="0">
                <a:solidFill>
                  <a:schemeClr val="bg1"/>
                </a:solidFill>
                <a:latin typeface="alethia pro regular"/>
              </a:rPr>
              <a:t>state testing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075332" y="2727189"/>
            <a:ext cx="54516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lethia pro regular"/>
              </a:rPr>
              <a:t>Entered into the state register of varieties and hybrids of Ukraine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649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081954" cy="34729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51400"/>
            <a:ext cx="1216299" cy="6783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81954" y="0"/>
            <a:ext cx="7110046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66855" y="1514539"/>
            <a:ext cx="4663869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serrat"/>
              </a:rPr>
              <a:t>Processing industry</a:t>
            </a:r>
            <a:r>
              <a:rPr lang="uk-UA" dirty="0" smtClean="0">
                <a:solidFill>
                  <a:schemeClr val="bg1"/>
                </a:solidFill>
                <a:latin typeface="Monserrat"/>
              </a:rPr>
              <a:t/>
            </a:r>
            <a:br>
              <a:rPr lang="uk-UA" dirty="0" smtClean="0">
                <a:solidFill>
                  <a:schemeClr val="bg1"/>
                </a:solidFill>
                <a:latin typeface="Monserrat"/>
              </a:rPr>
            </a:br>
            <a:r>
              <a:rPr lang="en-US" dirty="0" smtClean="0">
                <a:solidFill>
                  <a:schemeClr val="bg1"/>
                </a:solidFill>
                <a:latin typeface="Monserrat"/>
              </a:rPr>
              <a:t>AF KOLOS</a:t>
            </a:r>
            <a:endParaRPr lang="ru-RU" dirty="0">
              <a:solidFill>
                <a:schemeClr val="bg1"/>
              </a:solidFill>
              <a:latin typeface="Monserra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3"/>
          <a:stretch/>
        </p:blipFill>
        <p:spPr>
          <a:xfrm>
            <a:off x="-9526" y="3472962"/>
            <a:ext cx="5091479" cy="33850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84414" y="929764"/>
            <a:ext cx="6505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Monserrat"/>
              </a:rPr>
              <a:t>Processing of agricultural products is an integral part of a modern integrated enterprise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Monserra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676900" y="3459774"/>
            <a:ext cx="2095500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10225" y="2672862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Production of groceries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9182833" y="3472962"/>
            <a:ext cx="2095500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16158" y="2686050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Production of finished products</a:t>
            </a:r>
            <a:endParaRPr lang="ru-RU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676900" y="5895132"/>
            <a:ext cx="2095500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10225" y="5108219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Production of bakery products</a:t>
            </a:r>
            <a:endParaRPr lang="ru-RU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058642" y="5895132"/>
            <a:ext cx="2095500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972917" y="5385218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Meat production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80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51400"/>
            <a:ext cx="1216299" cy="6783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891" t="51270" r="18798" b="13610"/>
          <a:stretch/>
        </p:blipFill>
        <p:spPr>
          <a:xfrm>
            <a:off x="5689594" y="4037251"/>
            <a:ext cx="5873410" cy="2052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8504" t="16150" r="19070" b="50327"/>
          <a:stretch/>
        </p:blipFill>
        <p:spPr>
          <a:xfrm>
            <a:off x="346260" y="4089894"/>
            <a:ext cx="5098055" cy="1999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115" y="1134981"/>
            <a:ext cx="5340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Monserrat"/>
              </a:rPr>
              <a:t>Modern management of agricultural production</a:t>
            </a:r>
            <a:endParaRPr lang="ru-RU" sz="2400" dirty="0">
              <a:latin typeface="alethia pro regular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9796" t="18472" r="12903" b="30590"/>
          <a:stretch/>
        </p:blipFill>
        <p:spPr>
          <a:xfrm>
            <a:off x="5795732" y="1196498"/>
            <a:ext cx="5706945" cy="26996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24603" t="18783" r="60397" b="71905"/>
          <a:stretch/>
        </p:blipFill>
        <p:spPr>
          <a:xfrm>
            <a:off x="418084" y="2887922"/>
            <a:ext cx="1685740" cy="588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25238" t="23580" r="63571" b="66120"/>
          <a:stretch/>
        </p:blipFill>
        <p:spPr>
          <a:xfrm>
            <a:off x="2103824" y="2836092"/>
            <a:ext cx="1337242" cy="6923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49" y="2969568"/>
            <a:ext cx="1816686" cy="5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952</Words>
  <Application>Microsoft Office PowerPoint</Application>
  <PresentationFormat>Широкоэкранный</PresentationFormat>
  <Paragraphs>294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alethia pro regular</vt:lpstr>
      <vt:lpstr>Arial</vt:lpstr>
      <vt:lpstr>Calibri</vt:lpstr>
      <vt:lpstr>Calibri Light</vt:lpstr>
      <vt:lpstr>Monserrat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136</cp:revision>
  <dcterms:created xsi:type="dcterms:W3CDTF">2022-09-09T08:51:21Z</dcterms:created>
  <dcterms:modified xsi:type="dcterms:W3CDTF">2022-09-12T07:36:28Z</dcterms:modified>
</cp:coreProperties>
</file>